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74" r:id="rId3"/>
    <p:sldId id="307" r:id="rId4"/>
    <p:sldId id="455" r:id="rId5"/>
    <p:sldId id="377" r:id="rId6"/>
    <p:sldId id="321" r:id="rId7"/>
    <p:sldId id="456" r:id="rId8"/>
    <p:sldId id="457" r:id="rId9"/>
  </p:sldIdLst>
  <p:sldSz cx="9144000" cy="6858000" type="screen4x3"/>
  <p:notesSz cx="6858000" cy="9144000"/>
  <p:defaultTextStyle>
    <a:defPPr>
      <a:defRPr lang="sr-Latn-C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FA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483" autoAdjust="0"/>
  </p:normalViewPr>
  <p:slideViewPr>
    <p:cSldViewPr>
      <p:cViewPr varScale="1">
        <p:scale>
          <a:sx n="106" d="100"/>
          <a:sy n="106" d="100"/>
        </p:scale>
        <p:origin x="-16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39411BC-FF52-48DB-9DBB-186BB594ABD8}" type="datetimeFigureOut">
              <a:rPr lang="hr-HR"/>
              <a:pPr>
                <a:defRPr/>
              </a:pPr>
              <a:t>17.10.2016.</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hr-H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hr-H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82B129E-043C-4DA0-ADB1-0DACF5F59F2C}" type="slidenum">
              <a:rPr lang="hr-HR"/>
              <a:pPr>
                <a:defRPr/>
              </a:pPr>
              <a:t>‹#›</a:t>
            </a:fld>
            <a:endParaRPr lang="hr-H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B7BC2C3A-E6F0-4021-A20A-E5D6F7E58CD7}" type="slidenum">
              <a:rPr lang="hr-HR" smtClean="0"/>
              <a:pPr>
                <a:defRPr/>
              </a:pPr>
              <a:t>1</a:t>
            </a:fld>
            <a:endParaRPr lang="hr-H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C4FCCE-227B-455F-BD52-F0EC8B9A6EDA}" type="slidenum">
              <a:rPr lang="hr-HR" smtClean="0"/>
              <a:pPr fontAlgn="base">
                <a:spcBef>
                  <a:spcPct val="0"/>
                </a:spcBef>
                <a:spcAft>
                  <a:spcPct val="0"/>
                </a:spcAft>
                <a:defRPr/>
              </a:pPr>
              <a:t>2</a:t>
            </a:fld>
            <a:endParaRPr lang="hr-H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D9C311A-EC47-4149-8633-824BC20918ED}" type="slidenum">
              <a:rPr lang="hr-HR" smtClean="0"/>
              <a:pPr fontAlgn="base">
                <a:spcBef>
                  <a:spcPct val="0"/>
                </a:spcBef>
                <a:spcAft>
                  <a:spcPct val="0"/>
                </a:spcAft>
                <a:defRPr/>
              </a:pPr>
              <a:t>3</a:t>
            </a:fld>
            <a:endParaRPr lang="hr-H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CD78D0-CE54-493C-8069-9CE58C244208}" type="slidenum">
              <a:rPr lang="hr-HR" smtClean="0"/>
              <a:pPr fontAlgn="base">
                <a:spcBef>
                  <a:spcPct val="0"/>
                </a:spcBef>
                <a:spcAft>
                  <a:spcPct val="0"/>
                </a:spcAft>
                <a:defRPr/>
              </a:pPr>
              <a:t>4</a:t>
            </a:fld>
            <a:endParaRPr lang="hr-H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568592F-F2EF-493C-9D20-56B728B6F49F}" type="slidenum">
              <a:rPr lang="hr-HR" smtClean="0"/>
              <a:pPr>
                <a:defRPr/>
              </a:pPr>
              <a:t>5</a:t>
            </a:fld>
            <a:endParaRPr lang="hr-H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D3027E-107C-45D6-971B-FEB8DEE74041}" type="slidenum">
              <a:rPr lang="hr-HR" smtClean="0"/>
              <a:pPr fontAlgn="base">
                <a:spcBef>
                  <a:spcPct val="0"/>
                </a:spcBef>
                <a:spcAft>
                  <a:spcPct val="0"/>
                </a:spcAft>
                <a:defRPr/>
              </a:pPr>
              <a:t>6</a:t>
            </a:fld>
            <a:endParaRPr lang="hr-H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1AFFBE-7D44-4661-AF41-98FD38E54A07}" type="slidenum">
              <a:rPr lang="hr-HR" smtClean="0"/>
              <a:pPr fontAlgn="base">
                <a:spcBef>
                  <a:spcPct val="0"/>
                </a:spcBef>
                <a:spcAft>
                  <a:spcPct val="0"/>
                </a:spcAft>
                <a:defRPr/>
              </a:pPr>
              <a:t>7</a:t>
            </a:fld>
            <a:endParaRPr lang="hr-H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hr-HR"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D110EDA-6714-46CD-8CCD-12302C362B93}" type="slidenum">
              <a:rPr lang="hr-HR" smtClean="0"/>
              <a:pPr fontAlgn="base">
                <a:spcBef>
                  <a:spcPct val="0"/>
                </a:spcBef>
                <a:spcAft>
                  <a:spcPct val="0"/>
                </a:spcAft>
                <a:defRPr/>
              </a:pPr>
              <a:t>8</a:t>
            </a:fld>
            <a:endParaRPr lang="hr-H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screen">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A79BD749-FB5D-46A3-B0E4-BF1A184F0D4E}" type="datetimeFigureOut">
              <a:rPr lang="hr-HR"/>
              <a:pPr>
                <a:defRPr/>
              </a:pPr>
              <a:t>17.10.2016.</a:t>
            </a:fld>
            <a:endParaRPr lang="hr-HR"/>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hr-H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09AEE351-4258-4A97-9C74-18DFEE526547}" type="slidenum">
              <a:rPr lang="hr-HR"/>
              <a:pPr>
                <a:defRPr/>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29E4F5A-A3FE-4BC6-8234-86994480B545}" type="datetimeFigureOut">
              <a:rPr lang="hr-HR"/>
              <a:pPr>
                <a:defRPr/>
              </a:pPr>
              <a:t>17.10.2016.</a:t>
            </a:fld>
            <a:endParaRPr lang="hr-HR"/>
          </a:p>
        </p:txBody>
      </p:sp>
      <p:sp>
        <p:nvSpPr>
          <p:cNvPr id="5" name="Footer Placeholder 21"/>
          <p:cNvSpPr>
            <a:spLocks noGrp="1"/>
          </p:cNvSpPr>
          <p:nvPr>
            <p:ph type="ftr" sz="quarter" idx="11"/>
          </p:nvPr>
        </p:nvSpPr>
        <p:spPr/>
        <p:txBody>
          <a:bodyPr/>
          <a:lstStyle>
            <a:lvl1pPr>
              <a:defRPr/>
            </a:lvl1pPr>
          </a:lstStyle>
          <a:p>
            <a:pPr>
              <a:defRPr/>
            </a:pPr>
            <a:endParaRPr lang="hr-HR"/>
          </a:p>
        </p:txBody>
      </p:sp>
      <p:sp>
        <p:nvSpPr>
          <p:cNvPr id="6" name="Slide Number Placeholder 17"/>
          <p:cNvSpPr>
            <a:spLocks noGrp="1"/>
          </p:cNvSpPr>
          <p:nvPr>
            <p:ph type="sldNum" sz="quarter" idx="12"/>
          </p:nvPr>
        </p:nvSpPr>
        <p:spPr/>
        <p:txBody>
          <a:bodyPr/>
          <a:lstStyle>
            <a:lvl1pPr>
              <a:defRPr/>
            </a:lvl1pPr>
          </a:lstStyle>
          <a:p>
            <a:pPr>
              <a:defRPr/>
            </a:pPr>
            <a:fld id="{54955AE3-371C-4917-B4D5-74832B8C8E45}" type="slidenum">
              <a:rPr lang="hr-HR"/>
              <a:pPr>
                <a:defRPr/>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9BB9F39-4846-455B-AC76-093507019C0B}" type="datetimeFigureOut">
              <a:rPr lang="hr-HR"/>
              <a:pPr>
                <a:defRPr/>
              </a:pPr>
              <a:t>17.10.2016.</a:t>
            </a:fld>
            <a:endParaRPr lang="hr-HR"/>
          </a:p>
        </p:txBody>
      </p:sp>
      <p:sp>
        <p:nvSpPr>
          <p:cNvPr id="5" name="Footer Placeholder 21"/>
          <p:cNvSpPr>
            <a:spLocks noGrp="1"/>
          </p:cNvSpPr>
          <p:nvPr>
            <p:ph type="ftr" sz="quarter" idx="11"/>
          </p:nvPr>
        </p:nvSpPr>
        <p:spPr/>
        <p:txBody>
          <a:bodyPr/>
          <a:lstStyle>
            <a:lvl1pPr>
              <a:defRPr/>
            </a:lvl1pPr>
          </a:lstStyle>
          <a:p>
            <a:pPr>
              <a:defRPr/>
            </a:pPr>
            <a:endParaRPr lang="hr-HR"/>
          </a:p>
        </p:txBody>
      </p:sp>
      <p:sp>
        <p:nvSpPr>
          <p:cNvPr id="6" name="Slide Number Placeholder 17"/>
          <p:cNvSpPr>
            <a:spLocks noGrp="1"/>
          </p:cNvSpPr>
          <p:nvPr>
            <p:ph type="sldNum" sz="quarter" idx="12"/>
          </p:nvPr>
        </p:nvSpPr>
        <p:spPr/>
        <p:txBody>
          <a:bodyPr/>
          <a:lstStyle>
            <a:lvl1pPr>
              <a:defRPr/>
            </a:lvl1pPr>
          </a:lstStyle>
          <a:p>
            <a:pPr>
              <a:defRPr/>
            </a:pPr>
            <a:fld id="{D246730D-6309-42BC-BFD8-BD0E5B7AC5B3}" type="slidenum">
              <a:rPr lang="hr-HR"/>
              <a:pPr>
                <a:defRPr/>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A345D69-ED79-4596-BAB6-623A439B0A2F}" type="datetimeFigureOut">
              <a:rPr lang="hr-HR"/>
              <a:pPr>
                <a:defRPr/>
              </a:pPr>
              <a:t>17.10.2016.</a:t>
            </a:fld>
            <a:endParaRPr lang="hr-HR"/>
          </a:p>
        </p:txBody>
      </p:sp>
      <p:sp>
        <p:nvSpPr>
          <p:cNvPr id="5" name="Footer Placeholder 21"/>
          <p:cNvSpPr>
            <a:spLocks noGrp="1"/>
          </p:cNvSpPr>
          <p:nvPr>
            <p:ph type="ftr" sz="quarter" idx="11"/>
          </p:nvPr>
        </p:nvSpPr>
        <p:spPr/>
        <p:txBody>
          <a:bodyPr/>
          <a:lstStyle>
            <a:lvl1pPr>
              <a:defRPr/>
            </a:lvl1pPr>
          </a:lstStyle>
          <a:p>
            <a:pPr>
              <a:defRPr/>
            </a:pPr>
            <a:endParaRPr lang="hr-HR"/>
          </a:p>
        </p:txBody>
      </p:sp>
      <p:sp>
        <p:nvSpPr>
          <p:cNvPr id="6" name="Slide Number Placeholder 17"/>
          <p:cNvSpPr>
            <a:spLocks noGrp="1"/>
          </p:cNvSpPr>
          <p:nvPr>
            <p:ph type="sldNum" sz="quarter" idx="12"/>
          </p:nvPr>
        </p:nvSpPr>
        <p:spPr/>
        <p:txBody>
          <a:bodyPr/>
          <a:lstStyle>
            <a:lvl1pPr>
              <a:defRPr/>
            </a:lvl1pPr>
          </a:lstStyle>
          <a:p>
            <a:pPr>
              <a:defRPr/>
            </a:pPr>
            <a:fld id="{685D6626-E1B4-45C3-B2AF-98F123A2ED2B}" type="slidenum">
              <a:rPr lang="hr-HR"/>
              <a:pPr>
                <a:defRPr/>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910AA86-D08E-4E10-B7F0-1D5A7179476A}" type="datetimeFigureOut">
              <a:rPr lang="hr-HR"/>
              <a:pPr>
                <a:defRPr/>
              </a:pPr>
              <a:t>17.10.2016.</a:t>
            </a:fld>
            <a:endParaRPr lang="hr-HR"/>
          </a:p>
        </p:txBody>
      </p:sp>
      <p:sp>
        <p:nvSpPr>
          <p:cNvPr id="7" name="Footer Placeholder 4"/>
          <p:cNvSpPr>
            <a:spLocks noGrp="1"/>
          </p:cNvSpPr>
          <p:nvPr>
            <p:ph type="ftr" sz="quarter" idx="11"/>
          </p:nvPr>
        </p:nvSpPr>
        <p:spPr/>
        <p:txBody>
          <a:bodyPr/>
          <a:lstStyle>
            <a:lvl1pPr>
              <a:defRPr/>
            </a:lvl1pPr>
            <a:extLst/>
          </a:lstStyle>
          <a:p>
            <a:pPr>
              <a:defRPr/>
            </a:pPr>
            <a:endParaRPr lang="hr-HR"/>
          </a:p>
        </p:txBody>
      </p:sp>
      <p:sp>
        <p:nvSpPr>
          <p:cNvPr id="8" name="Slide Number Placeholder 5"/>
          <p:cNvSpPr>
            <a:spLocks noGrp="1"/>
          </p:cNvSpPr>
          <p:nvPr>
            <p:ph type="sldNum" sz="quarter" idx="12"/>
          </p:nvPr>
        </p:nvSpPr>
        <p:spPr/>
        <p:txBody>
          <a:bodyPr/>
          <a:lstStyle>
            <a:lvl1pPr>
              <a:defRPr/>
            </a:lvl1pPr>
            <a:extLst/>
          </a:lstStyle>
          <a:p>
            <a:pPr>
              <a:defRPr/>
            </a:pPr>
            <a:fld id="{EA82960C-C468-4851-A3B9-FB65FAAB4ABA}" type="slidenum">
              <a:rPr lang="hr-HR"/>
              <a:pPr>
                <a:defRPr/>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D37592BB-B625-4ED3-A065-FA570F47767A}" type="datetimeFigureOut">
              <a:rPr lang="hr-HR"/>
              <a:pPr>
                <a:defRPr/>
              </a:pPr>
              <a:t>17.10.2016.</a:t>
            </a:fld>
            <a:endParaRPr lang="hr-HR"/>
          </a:p>
        </p:txBody>
      </p:sp>
      <p:sp>
        <p:nvSpPr>
          <p:cNvPr id="6" name="Footer Placeholder 5"/>
          <p:cNvSpPr>
            <a:spLocks noGrp="1"/>
          </p:cNvSpPr>
          <p:nvPr>
            <p:ph type="ftr" sz="quarter" idx="11"/>
          </p:nvPr>
        </p:nvSpPr>
        <p:spPr/>
        <p:txBody>
          <a:bodyPr/>
          <a:lstStyle>
            <a:lvl1pPr>
              <a:defRPr/>
            </a:lvl1pPr>
            <a:extLst/>
          </a:lstStyle>
          <a:p>
            <a:pPr>
              <a:defRPr/>
            </a:pPr>
            <a:endParaRPr lang="hr-HR"/>
          </a:p>
        </p:txBody>
      </p:sp>
      <p:sp>
        <p:nvSpPr>
          <p:cNvPr id="7" name="Slide Number Placeholder 6"/>
          <p:cNvSpPr>
            <a:spLocks noGrp="1"/>
          </p:cNvSpPr>
          <p:nvPr>
            <p:ph type="sldNum" sz="quarter" idx="12"/>
          </p:nvPr>
        </p:nvSpPr>
        <p:spPr/>
        <p:txBody>
          <a:bodyPr/>
          <a:lstStyle>
            <a:lvl1pPr>
              <a:defRPr/>
            </a:lvl1pPr>
            <a:extLst/>
          </a:lstStyle>
          <a:p>
            <a:pPr>
              <a:defRPr/>
            </a:pPr>
            <a:fld id="{6F829586-8C21-4201-B86A-82C2A17CE70E}" type="slidenum">
              <a:rPr lang="hr-HR"/>
              <a:pPr>
                <a:defRPr/>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0E58D71C-F9CF-41C2-9658-900A6D586A62}" type="datetimeFigureOut">
              <a:rPr lang="hr-HR"/>
              <a:pPr>
                <a:defRPr/>
              </a:pPr>
              <a:t>17.10.2016.</a:t>
            </a:fld>
            <a:endParaRPr lang="hr-HR"/>
          </a:p>
        </p:txBody>
      </p:sp>
      <p:sp>
        <p:nvSpPr>
          <p:cNvPr id="8" name="Footer Placeholder 7"/>
          <p:cNvSpPr>
            <a:spLocks noGrp="1"/>
          </p:cNvSpPr>
          <p:nvPr>
            <p:ph type="ftr" sz="quarter" idx="11"/>
          </p:nvPr>
        </p:nvSpPr>
        <p:spPr/>
        <p:txBody>
          <a:bodyPr/>
          <a:lstStyle>
            <a:lvl1pPr>
              <a:defRPr/>
            </a:lvl1pPr>
            <a:extLst/>
          </a:lstStyle>
          <a:p>
            <a:pPr>
              <a:defRPr/>
            </a:pPr>
            <a:endParaRPr lang="hr-HR"/>
          </a:p>
        </p:txBody>
      </p:sp>
      <p:sp>
        <p:nvSpPr>
          <p:cNvPr id="9" name="Slide Number Placeholder 8"/>
          <p:cNvSpPr>
            <a:spLocks noGrp="1"/>
          </p:cNvSpPr>
          <p:nvPr>
            <p:ph type="sldNum" sz="quarter" idx="12"/>
          </p:nvPr>
        </p:nvSpPr>
        <p:spPr/>
        <p:txBody>
          <a:bodyPr/>
          <a:lstStyle>
            <a:lvl1pPr>
              <a:defRPr/>
            </a:lvl1pPr>
            <a:extLst/>
          </a:lstStyle>
          <a:p>
            <a:pPr>
              <a:defRPr/>
            </a:pPr>
            <a:fld id="{AEFE5F28-F710-4E96-B85A-89FB2983CC8A}" type="slidenum">
              <a:rPr lang="hr-HR"/>
              <a:pPr>
                <a:defRPr/>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8F0603DF-70C8-4C24-9161-604931EE3F2D}" type="datetimeFigureOut">
              <a:rPr lang="hr-HR"/>
              <a:pPr>
                <a:defRPr/>
              </a:pPr>
              <a:t>17.10.2016.</a:t>
            </a:fld>
            <a:endParaRPr lang="hr-HR"/>
          </a:p>
        </p:txBody>
      </p:sp>
      <p:sp>
        <p:nvSpPr>
          <p:cNvPr id="4" name="Footer Placeholder 3"/>
          <p:cNvSpPr>
            <a:spLocks noGrp="1"/>
          </p:cNvSpPr>
          <p:nvPr>
            <p:ph type="ftr" sz="quarter" idx="11"/>
          </p:nvPr>
        </p:nvSpPr>
        <p:spPr/>
        <p:txBody>
          <a:bodyPr/>
          <a:lstStyle>
            <a:lvl1pPr>
              <a:defRPr/>
            </a:lvl1pPr>
            <a:extLst/>
          </a:lstStyle>
          <a:p>
            <a:pPr>
              <a:defRPr/>
            </a:pPr>
            <a:endParaRPr lang="hr-HR"/>
          </a:p>
        </p:txBody>
      </p:sp>
      <p:sp>
        <p:nvSpPr>
          <p:cNvPr id="5" name="Slide Number Placeholder 4"/>
          <p:cNvSpPr>
            <a:spLocks noGrp="1"/>
          </p:cNvSpPr>
          <p:nvPr>
            <p:ph type="sldNum" sz="quarter" idx="12"/>
          </p:nvPr>
        </p:nvSpPr>
        <p:spPr/>
        <p:txBody>
          <a:bodyPr/>
          <a:lstStyle>
            <a:lvl1pPr>
              <a:defRPr/>
            </a:lvl1pPr>
            <a:extLst/>
          </a:lstStyle>
          <a:p>
            <a:pPr>
              <a:defRPr/>
            </a:pPr>
            <a:fld id="{581BBB46-98A5-4DB8-98FA-33CFF489C1C3}" type="slidenum">
              <a:rPr lang="hr-HR"/>
              <a:pPr>
                <a:defRPr/>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0A8C194-A8BE-4481-A0BB-4009FEA97BA5}" type="datetimeFigureOut">
              <a:rPr lang="hr-HR"/>
              <a:pPr>
                <a:defRPr/>
              </a:pPr>
              <a:t>17.10.2016.</a:t>
            </a:fld>
            <a:endParaRPr lang="hr-HR"/>
          </a:p>
        </p:txBody>
      </p:sp>
      <p:sp>
        <p:nvSpPr>
          <p:cNvPr id="3" name="Footer Placeholder 21"/>
          <p:cNvSpPr>
            <a:spLocks noGrp="1"/>
          </p:cNvSpPr>
          <p:nvPr>
            <p:ph type="ftr" sz="quarter" idx="11"/>
          </p:nvPr>
        </p:nvSpPr>
        <p:spPr/>
        <p:txBody>
          <a:bodyPr/>
          <a:lstStyle>
            <a:lvl1pPr>
              <a:defRPr/>
            </a:lvl1pPr>
          </a:lstStyle>
          <a:p>
            <a:pPr>
              <a:defRPr/>
            </a:pPr>
            <a:endParaRPr lang="hr-HR"/>
          </a:p>
        </p:txBody>
      </p:sp>
      <p:sp>
        <p:nvSpPr>
          <p:cNvPr id="4" name="Slide Number Placeholder 17"/>
          <p:cNvSpPr>
            <a:spLocks noGrp="1"/>
          </p:cNvSpPr>
          <p:nvPr>
            <p:ph type="sldNum" sz="quarter" idx="12"/>
          </p:nvPr>
        </p:nvSpPr>
        <p:spPr/>
        <p:txBody>
          <a:bodyPr/>
          <a:lstStyle>
            <a:lvl1pPr>
              <a:defRPr/>
            </a:lvl1pPr>
          </a:lstStyle>
          <a:p>
            <a:pPr>
              <a:defRPr/>
            </a:pPr>
            <a:fld id="{32FD6ACD-4BFC-49B5-815D-B76AB181FD21}" type="slidenum">
              <a:rPr lang="hr-HR"/>
              <a:pPr>
                <a:defRPr/>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5D9EB837-F473-44F0-90D6-0CC1BC0A9F14}" type="datetimeFigureOut">
              <a:rPr lang="hr-HR"/>
              <a:pPr>
                <a:defRPr/>
              </a:pPr>
              <a:t>17.10.2016.</a:t>
            </a:fld>
            <a:endParaRPr lang="hr-HR"/>
          </a:p>
        </p:txBody>
      </p:sp>
      <p:sp>
        <p:nvSpPr>
          <p:cNvPr id="6" name="Footer Placeholder 5"/>
          <p:cNvSpPr>
            <a:spLocks noGrp="1"/>
          </p:cNvSpPr>
          <p:nvPr>
            <p:ph type="ftr" sz="quarter" idx="11"/>
          </p:nvPr>
        </p:nvSpPr>
        <p:spPr/>
        <p:txBody>
          <a:bodyPr/>
          <a:lstStyle>
            <a:lvl1pPr>
              <a:defRPr/>
            </a:lvl1pPr>
            <a:extLst/>
          </a:lstStyle>
          <a:p>
            <a:pPr>
              <a:defRPr/>
            </a:pPr>
            <a:endParaRPr lang="hr-HR"/>
          </a:p>
        </p:txBody>
      </p:sp>
      <p:sp>
        <p:nvSpPr>
          <p:cNvPr id="7" name="Slide Number Placeholder 6"/>
          <p:cNvSpPr>
            <a:spLocks noGrp="1"/>
          </p:cNvSpPr>
          <p:nvPr>
            <p:ph type="sldNum" sz="quarter" idx="12"/>
          </p:nvPr>
        </p:nvSpPr>
        <p:spPr/>
        <p:txBody>
          <a:bodyPr/>
          <a:lstStyle>
            <a:lvl1pPr>
              <a:defRPr/>
            </a:lvl1pPr>
            <a:extLst/>
          </a:lstStyle>
          <a:p>
            <a:pPr>
              <a:defRPr/>
            </a:pPr>
            <a:fld id="{F1327170-9BDD-4701-8312-7C0A0A925D1C}" type="slidenum">
              <a:rPr lang="hr-HR"/>
              <a:pPr>
                <a:defRPr/>
              </a:pPr>
              <a:t>‹#›</a:t>
            </a:fld>
            <a:endParaRPr lang="hr-H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screen">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F547CCB4-133C-46A7-A358-D31AF390D563}" type="datetimeFigureOut">
              <a:rPr lang="hr-HR"/>
              <a:pPr>
                <a:defRPr/>
              </a:pPr>
              <a:t>17.10.2016.</a:t>
            </a:fld>
            <a:endParaRPr lang="hr-HR"/>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hr-H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40DC4C08-9C95-4334-AA91-DA2F5D0F4923}" type="slidenum">
              <a:rPr lang="hr-HR"/>
              <a:pPr>
                <a:defRPr/>
              </a:pPr>
              <a:t>‹#›</a:t>
            </a:fld>
            <a:endParaRPr lang="hr-H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screen">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FD366264-C930-484B-8676-A3F6E9D83A81}" type="datetimeFigureOut">
              <a:rPr lang="hr-HR"/>
              <a:pPr>
                <a:defRPr/>
              </a:pPr>
              <a:t>17.10.2016.</a:t>
            </a:fld>
            <a:endParaRPr lang="hr-H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hr-H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FF7FE30D-C3DF-40C1-9671-9E746B83F61C}" type="slidenum">
              <a:rPr lang="hr-HR"/>
              <a:pPr>
                <a:defRPr/>
              </a:pPr>
              <a:t>‹#›</a:t>
            </a:fld>
            <a:endParaRPr lang="hr-HR"/>
          </a:p>
        </p:txBody>
      </p:sp>
    </p:spTree>
  </p:cSld>
  <p:clrMap bg1="lt1" tx1="dk1" bg2="lt2" tx2="dk2" accent1="accent1" accent2="accent2" accent3="accent3" accent4="accent4" accent5="accent5" accent6="accent6" hlink="hlink" folHlink="folHlink"/>
  <p:sldLayoutIdLst>
    <p:sldLayoutId id="2147483991" r:id="rId1"/>
    <p:sldLayoutId id="2147483987" r:id="rId2"/>
    <p:sldLayoutId id="2147483992" r:id="rId3"/>
    <p:sldLayoutId id="2147483993" r:id="rId4"/>
    <p:sldLayoutId id="2147483994" r:id="rId5"/>
    <p:sldLayoutId id="2147483995" r:id="rId6"/>
    <p:sldLayoutId id="2147483988" r:id="rId7"/>
    <p:sldLayoutId id="2147483996" r:id="rId8"/>
    <p:sldLayoutId id="2147483997" r:id="rId9"/>
    <p:sldLayoutId id="2147483989" r:id="rId10"/>
    <p:sldLayoutId id="214748399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772816"/>
            <a:ext cx="7772400" cy="1829761"/>
          </a:xfrm>
        </p:spPr>
        <p:txBody>
          <a:bodyPr/>
          <a:lstStyle/>
          <a:p>
            <a:pPr eaLnBrk="1" fontAlgn="auto" hangingPunct="1">
              <a:spcAft>
                <a:spcPts val="0"/>
              </a:spcAft>
              <a:defRPr/>
            </a:pPr>
            <a:r>
              <a:rPr lang="hr-HR" dirty="0" err="1" smtClean="0"/>
              <a:t>Research</a:t>
            </a:r>
            <a:r>
              <a:rPr lang="hr-HR" dirty="0" smtClean="0"/>
              <a:t> </a:t>
            </a:r>
            <a:r>
              <a:rPr lang="hr-HR" dirty="0" err="1" smtClean="0"/>
              <a:t>in</a:t>
            </a:r>
            <a:r>
              <a:rPr lang="hr-HR" dirty="0" smtClean="0"/>
              <a:t> Biomedicine </a:t>
            </a:r>
            <a:r>
              <a:rPr lang="hr-HR" dirty="0" err="1" smtClean="0"/>
              <a:t>and</a:t>
            </a:r>
            <a:r>
              <a:rPr lang="hr-HR" dirty="0" smtClean="0"/>
              <a:t> Health – I</a:t>
            </a:r>
            <a:endParaRPr lang="hr-HR" dirty="0"/>
          </a:p>
        </p:txBody>
      </p:sp>
      <p:sp>
        <p:nvSpPr>
          <p:cNvPr id="9219" name="Subtitle 2"/>
          <p:cNvSpPr>
            <a:spLocks noGrp="1"/>
          </p:cNvSpPr>
          <p:nvPr>
            <p:ph type="subTitle" idx="1"/>
          </p:nvPr>
        </p:nvSpPr>
        <p:spPr>
          <a:xfrm>
            <a:off x="685800" y="3611563"/>
            <a:ext cx="7772400" cy="1200150"/>
          </a:xfrm>
        </p:spPr>
        <p:txBody>
          <a:bodyPr/>
          <a:lstStyle/>
          <a:p>
            <a:pPr marR="0" eaLnBrk="1" hangingPunct="1"/>
            <a:r>
              <a:rPr lang="hr-HR" smtClean="0"/>
              <a:t>Department for Research in Biomedicine and Health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275D100A-5D25-41DD-92BE-2597A7C1D068}" type="slidenum">
              <a:rPr lang="hr-HR"/>
              <a:pPr>
                <a:defRPr/>
              </a:pPr>
              <a:t>2</a:t>
            </a:fld>
            <a:endParaRPr lang="hr-HR"/>
          </a:p>
        </p:txBody>
      </p:sp>
      <p:sp>
        <p:nvSpPr>
          <p:cNvPr id="5" name="Title 1"/>
          <p:cNvSpPr txBox="1">
            <a:spLocks/>
          </p:cNvSpPr>
          <p:nvPr/>
        </p:nvSpPr>
        <p:spPr>
          <a:xfrm>
            <a:off x="684213" y="476250"/>
            <a:ext cx="7815262" cy="3100388"/>
          </a:xfrm>
          <a:prstGeom prst="rect">
            <a:avLst/>
          </a:prstGeom>
        </p:spPr>
        <p:txBody>
          <a:bodyPr>
            <a:normAutofit/>
          </a:bodyPr>
          <a:lstStyle/>
          <a:p>
            <a:pPr eaLnBrk="0" hangingPunct="0">
              <a:defRPr/>
            </a:pPr>
            <a:r>
              <a:rPr lang="hr-HR" sz="2000" b="1" dirty="0">
                <a:solidFill>
                  <a:schemeClr val="tx2"/>
                </a:solidFill>
                <a:latin typeface="Calibri" pitchFamily="34" charset="0"/>
                <a:ea typeface="+mj-ea"/>
                <a:cs typeface="Arial" pitchFamily="34" charset="0"/>
              </a:rPr>
              <a:t>2007:</a:t>
            </a:r>
            <a:br>
              <a:rPr lang="hr-HR" sz="2000" b="1" dirty="0">
                <a:solidFill>
                  <a:schemeClr val="tx2"/>
                </a:solidFill>
                <a:latin typeface="Calibri" pitchFamily="34" charset="0"/>
                <a:ea typeface="+mj-ea"/>
                <a:cs typeface="Arial" pitchFamily="34" charset="0"/>
              </a:rPr>
            </a:br>
            <a:r>
              <a:rPr lang="hr-HR" sz="3200" b="1" dirty="0">
                <a:solidFill>
                  <a:schemeClr val="tx2"/>
                </a:solidFill>
                <a:latin typeface="Calibri" pitchFamily="34" charset="0"/>
                <a:ea typeface="+mj-ea"/>
                <a:cs typeface="Arial" pitchFamily="34" charset="0"/>
              </a:rPr>
              <a:t/>
            </a:r>
            <a:br>
              <a:rPr lang="hr-HR" sz="3200" b="1" dirty="0">
                <a:solidFill>
                  <a:schemeClr val="tx2"/>
                </a:solidFill>
                <a:latin typeface="Calibri" pitchFamily="34" charset="0"/>
                <a:ea typeface="+mj-ea"/>
                <a:cs typeface="Arial" pitchFamily="34" charset="0"/>
              </a:rPr>
            </a:br>
            <a:r>
              <a:rPr lang="en-GB" sz="3200" b="1" dirty="0">
                <a:solidFill>
                  <a:srgbClr val="008FAC"/>
                </a:solidFill>
                <a:latin typeface="Calibri" pitchFamily="34" charset="0"/>
                <a:ea typeface="+mj-ea"/>
                <a:cs typeface="Arial" pitchFamily="34" charset="0"/>
              </a:rPr>
              <a:t>Directive 2005/36/EC on the recognition of professional qualifications</a:t>
            </a:r>
            <a:endParaRPr lang="en-US" sz="3200" b="1" dirty="0">
              <a:solidFill>
                <a:srgbClr val="008FAC"/>
              </a:solidFill>
              <a:latin typeface="Calibri" pitchFamily="34" charset="0"/>
              <a:ea typeface="+mj-ea"/>
              <a:cs typeface="Arial" pitchFamily="34" charset="0"/>
            </a:endParaRPr>
          </a:p>
        </p:txBody>
      </p:sp>
      <p:sp>
        <p:nvSpPr>
          <p:cNvPr id="7" name="Subtitle 2"/>
          <p:cNvSpPr txBox="1">
            <a:spLocks/>
          </p:cNvSpPr>
          <p:nvPr/>
        </p:nvSpPr>
        <p:spPr>
          <a:xfrm>
            <a:off x="539750" y="3213100"/>
            <a:ext cx="7858125" cy="2328863"/>
          </a:xfrm>
          <a:prstGeom prst="rect">
            <a:avLst/>
          </a:prstGeom>
        </p:spPr>
        <p:txBody>
          <a:bodyPr>
            <a:normAutofit/>
          </a:bodyPr>
          <a:lstStyle/>
          <a:p>
            <a:pPr marL="365125" indent="-255588" eaLnBrk="0" hangingPunct="0">
              <a:spcBef>
                <a:spcPts val="400"/>
              </a:spcBef>
              <a:buClr>
                <a:schemeClr val="accent1"/>
              </a:buClr>
              <a:buSzPct val="68000"/>
              <a:buFont typeface="Wingdings 3" pitchFamily="18" charset="2"/>
              <a:buChar char=""/>
              <a:defRPr/>
            </a:pPr>
            <a:r>
              <a:rPr lang="en-GB" sz="2700" dirty="0">
                <a:latin typeface="Calibri" pitchFamily="34" charset="0"/>
                <a:cs typeface="+mn-cs"/>
              </a:rPr>
              <a:t>Article 24</a:t>
            </a:r>
            <a:r>
              <a:rPr lang="hr-HR" sz="2700" dirty="0">
                <a:latin typeface="Calibri" pitchFamily="34" charset="0"/>
                <a:cs typeface="+mn-cs"/>
              </a:rPr>
              <a:t>: </a:t>
            </a:r>
            <a:r>
              <a:rPr lang="en-GB" sz="2700" dirty="0">
                <a:latin typeface="Calibri" pitchFamily="34" charset="0"/>
                <a:cs typeface="+mn-cs"/>
              </a:rPr>
              <a:t>Basic medical training</a:t>
            </a:r>
            <a:endParaRPr lang="en-US" sz="2700" dirty="0">
              <a:latin typeface="Calibri" pitchFamily="34" charset="0"/>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0DB4BC7-58F2-4819-B49B-068543094EA2}" type="slidenum">
              <a:rPr lang="hr-HR"/>
              <a:pPr>
                <a:defRPr/>
              </a:pPr>
              <a:t>3</a:t>
            </a:fld>
            <a:endParaRPr lang="hr-HR"/>
          </a:p>
        </p:txBody>
      </p:sp>
      <p:sp>
        <p:nvSpPr>
          <p:cNvPr id="5" name="Title 1"/>
          <p:cNvSpPr txBox="1">
            <a:spLocks/>
          </p:cNvSpPr>
          <p:nvPr/>
        </p:nvSpPr>
        <p:spPr>
          <a:xfrm>
            <a:off x="642938" y="500063"/>
            <a:ext cx="7815262" cy="3100387"/>
          </a:xfrm>
          <a:prstGeom prst="rect">
            <a:avLst/>
          </a:prstGeom>
        </p:spPr>
        <p:txBody>
          <a:bodyPr>
            <a:normAutofit/>
          </a:bodyPr>
          <a:lstStyle/>
          <a:p>
            <a:pPr eaLnBrk="0" hangingPunct="0">
              <a:defRPr/>
            </a:pPr>
            <a:endParaRPr lang="en-US" sz="3200" b="1" dirty="0">
              <a:solidFill>
                <a:srgbClr val="50AAB4"/>
              </a:solidFill>
              <a:effectLst>
                <a:outerShdw blurRad="31750" dist="25400" dir="5400000" algn="tl" rotWithShape="0">
                  <a:srgbClr val="000000">
                    <a:alpha val="25000"/>
                  </a:srgbClr>
                </a:outerShdw>
              </a:effectLst>
              <a:latin typeface="Calibri" pitchFamily="34" charset="0"/>
              <a:ea typeface="+mj-ea"/>
              <a:cs typeface="Calibri" pitchFamily="34" charset="0"/>
            </a:endParaRPr>
          </a:p>
        </p:txBody>
      </p:sp>
      <p:sp>
        <p:nvSpPr>
          <p:cNvPr id="8" name="Subtitle 2"/>
          <p:cNvSpPr txBox="1">
            <a:spLocks/>
          </p:cNvSpPr>
          <p:nvPr/>
        </p:nvSpPr>
        <p:spPr>
          <a:xfrm>
            <a:off x="900113" y="620713"/>
            <a:ext cx="7000875" cy="5976937"/>
          </a:xfrm>
          <a:prstGeom prst="rect">
            <a:avLst/>
          </a:prstGeom>
        </p:spPr>
        <p:txBody>
          <a:bodyPr>
            <a:normAutofit fontScale="70000" lnSpcReduction="20000"/>
          </a:bodyPr>
          <a:lstStyle/>
          <a:p>
            <a:pPr marL="365125" indent="-255588" eaLnBrk="0" hangingPunct="0">
              <a:spcBef>
                <a:spcPts val="400"/>
              </a:spcBef>
              <a:buClr>
                <a:schemeClr val="accent1"/>
              </a:buClr>
              <a:buSzPct val="68000"/>
              <a:buFont typeface="Wingdings 3" pitchFamily="18" charset="2"/>
              <a:buChar char=""/>
              <a:defRPr/>
            </a:pPr>
            <a:endParaRPr lang="vi-VN" sz="2900" dirty="0">
              <a:latin typeface="Calibri" pitchFamily="34" charset="0"/>
              <a:cs typeface="Calibri" pitchFamily="34" charset="0"/>
            </a:endParaRPr>
          </a:p>
          <a:p>
            <a:pPr marL="365125" indent="-255588" eaLnBrk="0" hangingPunct="0">
              <a:spcBef>
                <a:spcPts val="400"/>
              </a:spcBef>
              <a:buClr>
                <a:schemeClr val="accent1"/>
              </a:buClr>
              <a:buSzPct val="68000"/>
              <a:defRPr/>
            </a:pPr>
            <a:r>
              <a:rPr lang="en-GB" sz="2900" dirty="0">
                <a:latin typeface="Calibri" pitchFamily="34" charset="0"/>
                <a:cs typeface="Calibri" pitchFamily="34" charset="0"/>
              </a:rPr>
              <a:t>3. Basic medical training shall provide an assurance that the person in question has acquired the following knowledge and skills:</a:t>
            </a:r>
          </a:p>
          <a:p>
            <a:pPr marL="365125" indent="-255588" eaLnBrk="0" hangingPunct="0">
              <a:spcBef>
                <a:spcPts val="400"/>
              </a:spcBef>
              <a:buClr>
                <a:schemeClr val="accent1"/>
              </a:buClr>
              <a:buSzPct val="68000"/>
              <a:defRPr/>
            </a:pPr>
            <a:r>
              <a:rPr lang="en-GB" sz="2900" dirty="0">
                <a:latin typeface="Calibri" pitchFamily="34" charset="0"/>
                <a:cs typeface="Calibri" pitchFamily="34" charset="0"/>
              </a:rPr>
              <a:t>(a) </a:t>
            </a:r>
            <a:r>
              <a:rPr lang="en-GB" sz="3400" b="1" dirty="0">
                <a:latin typeface="Calibri" pitchFamily="34" charset="0"/>
                <a:cs typeface="Calibri" pitchFamily="34" charset="0"/>
              </a:rPr>
              <a:t>adequate knowledge of the sciences on which medicine is based and a good understanding of the scientific methods including the principles</a:t>
            </a:r>
            <a:r>
              <a:rPr lang="hr-HR" sz="3400" b="1" dirty="0">
                <a:latin typeface="Calibri" pitchFamily="34" charset="0"/>
                <a:cs typeface="Calibri" pitchFamily="34" charset="0"/>
              </a:rPr>
              <a:t> </a:t>
            </a:r>
            <a:r>
              <a:rPr lang="en-GB" sz="3400" b="1" dirty="0">
                <a:latin typeface="Calibri" pitchFamily="34" charset="0"/>
                <a:cs typeface="Calibri" pitchFamily="34" charset="0"/>
              </a:rPr>
              <a:t>of measuring biological functions, the evaluation of scientifically</a:t>
            </a:r>
            <a:r>
              <a:rPr lang="hr-HR" sz="3400" b="1" dirty="0">
                <a:latin typeface="Calibri" pitchFamily="34" charset="0"/>
                <a:cs typeface="Calibri" pitchFamily="34" charset="0"/>
              </a:rPr>
              <a:t> </a:t>
            </a:r>
            <a:r>
              <a:rPr lang="en-GB" sz="3400" b="1" dirty="0">
                <a:latin typeface="Calibri" pitchFamily="34" charset="0"/>
                <a:cs typeface="Calibri" pitchFamily="34" charset="0"/>
              </a:rPr>
              <a:t>established facts and the analysis of data</a:t>
            </a:r>
            <a:r>
              <a:rPr lang="en-GB" sz="2900" dirty="0">
                <a:latin typeface="Calibri" pitchFamily="34" charset="0"/>
                <a:cs typeface="Calibri" pitchFamily="34" charset="0"/>
              </a:rPr>
              <a:t>;</a:t>
            </a:r>
          </a:p>
          <a:p>
            <a:pPr marL="365125" indent="-255588" eaLnBrk="0" hangingPunct="0">
              <a:spcBef>
                <a:spcPts val="400"/>
              </a:spcBef>
              <a:buClr>
                <a:schemeClr val="accent1"/>
              </a:buClr>
              <a:buSzPct val="68000"/>
              <a:defRPr/>
            </a:pPr>
            <a:r>
              <a:rPr lang="en-GB" sz="2900" dirty="0">
                <a:latin typeface="Calibri" pitchFamily="34" charset="0"/>
                <a:cs typeface="Calibri" pitchFamily="34" charset="0"/>
              </a:rPr>
              <a:t>(b) sufficient understanding of the structure, functions and behaviour of healthy and sick persons, as well as relations between the state of health and physical and social surroundings of the human being;</a:t>
            </a:r>
          </a:p>
          <a:p>
            <a:pPr marL="365125" indent="-255588" eaLnBrk="0" hangingPunct="0">
              <a:spcBef>
                <a:spcPts val="400"/>
              </a:spcBef>
              <a:buClr>
                <a:schemeClr val="accent1"/>
              </a:buClr>
              <a:buSzPct val="68000"/>
              <a:defRPr/>
            </a:pPr>
            <a:r>
              <a:rPr lang="en-GB" sz="2900" dirty="0">
                <a:latin typeface="Calibri" pitchFamily="34" charset="0"/>
                <a:cs typeface="Calibri" pitchFamily="34" charset="0"/>
              </a:rPr>
              <a:t>(c) adequate knowledge of clinical disciplines and practices, providing him with a coherent picture of mental and physical diseases, of medicine from the points of view of prophylaxis, diagnosis and therapy and of human reproduction;</a:t>
            </a:r>
          </a:p>
          <a:p>
            <a:pPr marL="365125" indent="-255588" eaLnBrk="0" hangingPunct="0">
              <a:spcBef>
                <a:spcPts val="400"/>
              </a:spcBef>
              <a:buClr>
                <a:schemeClr val="accent1"/>
              </a:buClr>
              <a:buSzPct val="68000"/>
              <a:defRPr/>
            </a:pPr>
            <a:r>
              <a:rPr lang="en-GB" sz="2900" dirty="0">
                <a:latin typeface="Calibri" pitchFamily="34" charset="0"/>
                <a:cs typeface="Calibri" pitchFamily="34" charset="0"/>
              </a:rPr>
              <a:t>(d) suitable clinical experience in hospitals under appropriate supervision.</a:t>
            </a:r>
            <a:endParaRPr lang="en-US" sz="2700" dirty="0">
              <a:latin typeface="Calibri" pitchFamily="34" charset="0"/>
              <a:cs typeface="Calibri" pitchFamily="34" charset="0"/>
            </a:endParaRPr>
          </a:p>
          <a:p>
            <a:pPr marL="365125" indent="-255588" eaLnBrk="0" hangingPunct="0">
              <a:spcBef>
                <a:spcPts val="400"/>
              </a:spcBef>
              <a:buClr>
                <a:schemeClr val="accent1"/>
              </a:buClr>
              <a:buSzPct val="68000"/>
              <a:buFont typeface="Wingdings 3" pitchFamily="18" charset="2"/>
              <a:buChar char=""/>
              <a:defRPr/>
            </a:pPr>
            <a:endParaRPr lang="en-US" sz="2700" dirty="0">
              <a:latin typeface="Calibri" pitchFamily="34" charset="0"/>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90B5263-CBD2-4797-A962-032BF3E35AA2}" type="slidenum">
              <a:rPr lang="hr-HR"/>
              <a:pPr>
                <a:defRPr/>
              </a:pPr>
              <a:t>4</a:t>
            </a:fld>
            <a:endParaRPr lang="hr-HR"/>
          </a:p>
        </p:txBody>
      </p:sp>
      <p:sp>
        <p:nvSpPr>
          <p:cNvPr id="5" name="Title 1"/>
          <p:cNvSpPr txBox="1">
            <a:spLocks/>
          </p:cNvSpPr>
          <p:nvPr/>
        </p:nvSpPr>
        <p:spPr>
          <a:xfrm>
            <a:off x="642938" y="500063"/>
            <a:ext cx="7815262" cy="3100387"/>
          </a:xfrm>
          <a:prstGeom prst="rect">
            <a:avLst/>
          </a:prstGeom>
        </p:spPr>
        <p:txBody>
          <a:bodyPr>
            <a:normAutofit/>
          </a:bodyPr>
          <a:lstStyle/>
          <a:p>
            <a:pPr eaLnBrk="0" hangingPunct="0">
              <a:defRPr/>
            </a:pPr>
            <a:endParaRPr lang="en-US" sz="3200" b="1" dirty="0">
              <a:solidFill>
                <a:srgbClr val="50AAB4"/>
              </a:solidFill>
              <a:effectLst>
                <a:outerShdw blurRad="31750" dist="25400" dir="5400000" algn="tl" rotWithShape="0">
                  <a:srgbClr val="000000">
                    <a:alpha val="25000"/>
                  </a:srgbClr>
                </a:outerShdw>
              </a:effectLst>
              <a:latin typeface="Calibri" pitchFamily="34" charset="0"/>
              <a:ea typeface="+mj-ea"/>
              <a:cs typeface="Arial" pitchFamily="34" charset="0"/>
            </a:endParaRPr>
          </a:p>
        </p:txBody>
      </p:sp>
      <p:sp>
        <p:nvSpPr>
          <p:cNvPr id="8" name="Subtitle 2"/>
          <p:cNvSpPr txBox="1">
            <a:spLocks/>
          </p:cNvSpPr>
          <p:nvPr/>
        </p:nvSpPr>
        <p:spPr>
          <a:xfrm>
            <a:off x="468313" y="188913"/>
            <a:ext cx="8496175" cy="5400327"/>
          </a:xfrm>
          <a:prstGeom prst="rect">
            <a:avLst/>
          </a:prstGeom>
        </p:spPr>
        <p:txBody>
          <a:bodyPr>
            <a:normAutofit/>
          </a:bodyPr>
          <a:lstStyle/>
          <a:p>
            <a:pPr marL="365125" indent="-255588" eaLnBrk="0" hangingPunct="0">
              <a:spcBef>
                <a:spcPts val="400"/>
              </a:spcBef>
              <a:buClr>
                <a:schemeClr val="accent1"/>
              </a:buClr>
              <a:buSzPct val="68000"/>
              <a:defRPr/>
            </a:pPr>
            <a:r>
              <a:rPr lang="en-US" sz="4400" b="1" dirty="0">
                <a:solidFill>
                  <a:srgbClr val="008FAC"/>
                </a:solidFill>
                <a:latin typeface="Calibri" pitchFamily="34" charset="0"/>
                <a:cs typeface="+mn-cs"/>
              </a:rPr>
              <a:t>Vertically and horizontally integrated course</a:t>
            </a:r>
          </a:p>
          <a:p>
            <a:pPr marL="365125" indent="-255588" eaLnBrk="0" hangingPunct="0">
              <a:spcBef>
                <a:spcPts val="400"/>
              </a:spcBef>
              <a:buClr>
                <a:schemeClr val="accent1"/>
              </a:buClr>
              <a:buSzPct val="68000"/>
              <a:buFont typeface="Wingdings 3" pitchFamily="18" charset="2"/>
              <a:buChar char=""/>
              <a:defRPr/>
            </a:pPr>
            <a:endParaRPr lang="en-US" sz="2700" dirty="0">
              <a:latin typeface="Calibri" pitchFamily="34" charset="0"/>
              <a:cs typeface="+mn-cs"/>
            </a:endParaRPr>
          </a:p>
          <a:p>
            <a:pPr marL="2332038" indent="-2332038" eaLnBrk="0" hangingPunct="0">
              <a:spcBef>
                <a:spcPts val="400"/>
              </a:spcBef>
              <a:buClr>
                <a:schemeClr val="accent1"/>
              </a:buClr>
              <a:buSzPct val="68000"/>
              <a:defRPr/>
            </a:pPr>
            <a:r>
              <a:rPr lang="en-US" sz="3200" dirty="0">
                <a:solidFill>
                  <a:srgbClr val="008FAC"/>
                </a:solidFill>
                <a:latin typeface="Calibri" pitchFamily="34" charset="0"/>
                <a:cs typeface="+mn-cs"/>
              </a:rPr>
              <a:t>Year 1: </a:t>
            </a:r>
            <a:r>
              <a:rPr lang="en-US" sz="3200" dirty="0">
                <a:latin typeface="Calibri" pitchFamily="34" charset="0"/>
              </a:rPr>
              <a:t>50 h – Knowledge and skills in research methodology, </a:t>
            </a:r>
            <a:r>
              <a:rPr lang="hr-HR" sz="3200" dirty="0" err="1">
                <a:latin typeface="Calibri" pitchFamily="34" charset="0"/>
              </a:rPr>
              <a:t>medical</a:t>
            </a:r>
            <a:r>
              <a:rPr lang="hr-HR" sz="3200" dirty="0">
                <a:latin typeface="Calibri" pitchFamily="34" charset="0"/>
              </a:rPr>
              <a:t> </a:t>
            </a:r>
            <a:r>
              <a:rPr lang="hr-HR" sz="3200" dirty="0" err="1">
                <a:latin typeface="Calibri" pitchFamily="34" charset="0"/>
              </a:rPr>
              <a:t>informatics</a:t>
            </a:r>
            <a:r>
              <a:rPr lang="hr-HR" sz="3200" dirty="0">
                <a:latin typeface="Calibri" pitchFamily="34" charset="0"/>
              </a:rPr>
              <a:t> </a:t>
            </a:r>
            <a:r>
              <a:rPr lang="hr-HR" sz="3200" dirty="0" err="1">
                <a:latin typeface="Calibri" pitchFamily="34" charset="0"/>
              </a:rPr>
              <a:t>and</a:t>
            </a:r>
            <a:r>
              <a:rPr lang="hr-HR" sz="3200" dirty="0">
                <a:latin typeface="Calibri" pitchFamily="34" charset="0"/>
              </a:rPr>
              <a:t> </a:t>
            </a:r>
            <a:r>
              <a:rPr lang="hr-HR" sz="3200" dirty="0" err="1">
                <a:latin typeface="Calibri" pitchFamily="34" charset="0"/>
              </a:rPr>
              <a:t>statistics</a:t>
            </a:r>
            <a:endParaRPr lang="en-US" sz="3200" dirty="0">
              <a:solidFill>
                <a:srgbClr val="008FAC"/>
              </a:solidFill>
              <a:latin typeface="Calibri" pitchFamily="34" charset="0"/>
              <a:cs typeface="+mn-cs"/>
            </a:endParaRPr>
          </a:p>
          <a:p>
            <a:pPr marL="2332038" indent="-2332038" eaLnBrk="0" hangingPunct="0">
              <a:spcBef>
                <a:spcPts val="400"/>
              </a:spcBef>
              <a:buClr>
                <a:schemeClr val="accent1"/>
              </a:buClr>
              <a:buSzPct val="68000"/>
              <a:defRPr/>
            </a:pPr>
            <a:r>
              <a:rPr lang="en-US" sz="3200" dirty="0">
                <a:solidFill>
                  <a:srgbClr val="008FAC"/>
                </a:solidFill>
                <a:latin typeface="Calibri" pitchFamily="34" charset="0"/>
                <a:cs typeface="+mn-cs"/>
              </a:rPr>
              <a:t>Year 2: </a:t>
            </a:r>
            <a:r>
              <a:rPr lang="en-US" sz="3200" dirty="0">
                <a:latin typeface="Calibri" pitchFamily="34" charset="0"/>
                <a:cs typeface="+mn-cs"/>
              </a:rPr>
              <a:t>25 h – Practical application of research method</a:t>
            </a:r>
            <a:r>
              <a:rPr lang="hr-HR" sz="3200" dirty="0" err="1">
                <a:latin typeface="Calibri" pitchFamily="34" charset="0"/>
                <a:cs typeface="+mn-cs"/>
              </a:rPr>
              <a:t>ology</a:t>
            </a:r>
            <a:endParaRPr lang="en-US" sz="3200" dirty="0">
              <a:latin typeface="Calibri" pitchFamily="34" charset="0"/>
              <a:cs typeface="+mn-cs"/>
            </a:endParaRPr>
          </a:p>
          <a:p>
            <a:pPr marL="2332038" indent="-2332038" eaLnBrk="0" hangingPunct="0">
              <a:spcBef>
                <a:spcPts val="400"/>
              </a:spcBef>
              <a:buClr>
                <a:schemeClr val="accent1"/>
              </a:buClr>
              <a:buSzPct val="68000"/>
              <a:defRPr/>
            </a:pPr>
            <a:r>
              <a:rPr lang="en-US" sz="3200" dirty="0">
                <a:solidFill>
                  <a:srgbClr val="008FAC"/>
                </a:solidFill>
                <a:latin typeface="Calibri" pitchFamily="34" charset="0"/>
                <a:cs typeface="+mn-cs"/>
              </a:rPr>
              <a:t>Year 3: </a:t>
            </a:r>
            <a:r>
              <a:rPr lang="en-US" sz="3200" dirty="0">
                <a:latin typeface="Calibri" pitchFamily="34" charset="0"/>
                <a:cs typeface="+mn-cs"/>
              </a:rPr>
              <a:t>25 h – Evidence-based </a:t>
            </a:r>
            <a:r>
              <a:rPr lang="en-US" sz="3200" dirty="0" smtClean="0">
                <a:latin typeface="Calibri" pitchFamily="34" charset="0"/>
                <a:cs typeface="+mn-cs"/>
              </a:rPr>
              <a:t>medicine</a:t>
            </a:r>
            <a:endParaRPr lang="en-US" sz="2700" dirty="0">
              <a:latin typeface="Calibri" pitchFamily="34" charset="0"/>
              <a:cs typeface="+mn-cs"/>
            </a:endParaRPr>
          </a:p>
          <a:p>
            <a:pPr marL="365125" indent="-255588" eaLnBrk="0" hangingPunct="0">
              <a:spcBef>
                <a:spcPts val="400"/>
              </a:spcBef>
              <a:buClr>
                <a:schemeClr val="accent1"/>
              </a:buClr>
              <a:buSzPct val="68000"/>
              <a:buFont typeface="Wingdings 3" pitchFamily="18" charset="2"/>
              <a:buChar char=""/>
              <a:defRPr/>
            </a:pPr>
            <a:endParaRPr lang="en-US" sz="2700" dirty="0">
              <a:latin typeface="Calibri" pitchFamily="34" charset="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r>
              <a:rPr lang="en-US" sz="2800" b="1" dirty="0" smtClean="0">
                <a:latin typeface="Calibri" pitchFamily="34" charset="0"/>
              </a:rPr>
              <a:t>Exam: </a:t>
            </a:r>
            <a:r>
              <a:rPr lang="en-US" sz="2800" dirty="0" smtClean="0">
                <a:latin typeface="Calibri" pitchFamily="34" charset="0"/>
              </a:rPr>
              <a:t>10 practicals (each 1 point) + 4 quizzes (each 5 questions – 20 points) + written test of 20 questions (20 points) – final mark</a:t>
            </a:r>
            <a:endParaRPr lang="en-US" sz="2800" dirty="0" smtClean="0">
              <a:latin typeface="Calibri" pitchFamily="34" charset="0"/>
            </a:endParaRPr>
          </a:p>
        </p:txBody>
      </p:sp>
      <p:sp>
        <p:nvSpPr>
          <p:cNvPr id="3" name="Title 2"/>
          <p:cNvSpPr>
            <a:spLocks noGrp="1"/>
          </p:cNvSpPr>
          <p:nvPr>
            <p:ph type="title"/>
          </p:nvPr>
        </p:nvSpPr>
        <p:spPr/>
        <p:txBody>
          <a:bodyPr/>
          <a:lstStyle/>
          <a:p>
            <a:pPr>
              <a:defRPr/>
            </a:pPr>
            <a:r>
              <a:rPr lang="hr-HR" dirty="0" err="1" smtClean="0">
                <a:solidFill>
                  <a:srgbClr val="008FAC"/>
                </a:solidFill>
                <a:effectLst/>
              </a:rPr>
              <a:t>Course</a:t>
            </a:r>
            <a:r>
              <a:rPr lang="hr-HR" dirty="0" smtClean="0">
                <a:solidFill>
                  <a:srgbClr val="008FAC"/>
                </a:solidFill>
                <a:effectLst/>
              </a:rPr>
              <a:t>:</a:t>
            </a:r>
            <a:endParaRPr lang="en-US" dirty="0">
              <a:solidFill>
                <a:srgbClr val="008FAC"/>
              </a:solidFill>
              <a:effectLst/>
            </a:endParaRPr>
          </a:p>
        </p:txBody>
      </p:sp>
      <p:pic>
        <p:nvPicPr>
          <p:cNvPr id="16388" name="Picture 4"/>
          <p:cNvPicPr>
            <a:picLocks noChangeAspect="1" noChangeArrowheads="1"/>
          </p:cNvPicPr>
          <p:nvPr/>
        </p:nvPicPr>
        <p:blipFill>
          <a:blip r:embed="rId3" cstate="print"/>
          <a:srcRect/>
          <a:stretch>
            <a:fillRect/>
          </a:stretch>
        </p:blipFill>
        <p:spPr bwMode="auto">
          <a:xfrm>
            <a:off x="2051050" y="2781300"/>
            <a:ext cx="6675438" cy="3168650"/>
          </a:xfrm>
          <a:prstGeom prst="rect">
            <a:avLst/>
          </a:prstGeom>
          <a:noFill/>
          <a:ln w="9525">
            <a:solidFill>
              <a:srgbClr val="008FAC"/>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4"/>
          <p:cNvSpPr txBox="1">
            <a:spLocks noChangeArrowheads="1"/>
          </p:cNvSpPr>
          <p:nvPr/>
        </p:nvSpPr>
        <p:spPr bwMode="auto">
          <a:xfrm>
            <a:off x="1214438" y="1571625"/>
            <a:ext cx="7605712" cy="4708525"/>
          </a:xfrm>
          <a:prstGeom prst="rect">
            <a:avLst/>
          </a:prstGeom>
          <a:noFill/>
          <a:ln w="9525">
            <a:noFill/>
            <a:miter lim="800000"/>
            <a:headEnd/>
            <a:tailEnd/>
          </a:ln>
        </p:spPr>
        <p:txBody>
          <a:bodyPr>
            <a:spAutoFit/>
          </a:bodyPr>
          <a:lstStyle/>
          <a:p>
            <a:pPr marL="176213" indent="-176213">
              <a:spcAft>
                <a:spcPts val="600"/>
              </a:spcAft>
              <a:buFont typeface="Arial" charset="0"/>
              <a:buChar char="•"/>
            </a:pPr>
            <a:r>
              <a:rPr lang="en-US" sz="2800">
                <a:latin typeface="Calibri" pitchFamily="34" charset="0"/>
              </a:rPr>
              <a:t> asking important questions, identifying key problems, clear formulation of questions</a:t>
            </a:r>
          </a:p>
          <a:p>
            <a:pPr marL="176213" indent="-176213">
              <a:spcAft>
                <a:spcPts val="600"/>
              </a:spcAft>
              <a:buFont typeface="Arial" charset="0"/>
              <a:buChar char="•"/>
            </a:pPr>
            <a:r>
              <a:rPr lang="en-US" sz="2800">
                <a:latin typeface="Calibri" pitchFamily="34" charset="0"/>
              </a:rPr>
              <a:t> collecting and assessing relevant information, effective understanding of information</a:t>
            </a:r>
          </a:p>
          <a:p>
            <a:pPr marL="176213" indent="-176213">
              <a:spcAft>
                <a:spcPts val="600"/>
              </a:spcAft>
              <a:buFont typeface="Arial" charset="0"/>
              <a:buChar char="•"/>
            </a:pPr>
            <a:r>
              <a:rPr lang="en-US" sz="2800">
                <a:latin typeface="Calibri" pitchFamily="34" charset="0"/>
              </a:rPr>
              <a:t> making correct conclusions and solutions, and testing them according to relevant criteria and standards</a:t>
            </a:r>
          </a:p>
          <a:p>
            <a:pPr marL="176213" indent="-176213">
              <a:spcAft>
                <a:spcPts val="600"/>
              </a:spcAft>
              <a:buFont typeface="Arial" charset="0"/>
              <a:buChar char="•"/>
            </a:pPr>
            <a:r>
              <a:rPr lang="en-US" sz="2800">
                <a:latin typeface="Calibri" pitchFamily="34" charset="0"/>
              </a:rPr>
              <a:t> approaching problems with an open mind</a:t>
            </a:r>
          </a:p>
          <a:p>
            <a:pPr marL="176213" indent="-176213">
              <a:spcAft>
                <a:spcPts val="600"/>
              </a:spcAft>
              <a:buFont typeface="Arial" charset="0"/>
              <a:buChar char="•"/>
            </a:pPr>
            <a:r>
              <a:rPr lang="en-US" sz="2800">
                <a:latin typeface="Calibri" pitchFamily="34" charset="0"/>
              </a:rPr>
              <a:t> effective communication with others in r</a:t>
            </a:r>
            <a:r>
              <a:rPr lang="hr-HR" sz="2800">
                <a:latin typeface="Calibri" pitchFamily="34" charset="0"/>
              </a:rPr>
              <a:t>e</a:t>
            </a:r>
            <a:r>
              <a:rPr lang="en-US" sz="2800">
                <a:latin typeface="Calibri" pitchFamily="34" charset="0"/>
              </a:rPr>
              <a:t>aching solutions to problems</a:t>
            </a:r>
          </a:p>
        </p:txBody>
      </p:sp>
      <p:sp>
        <p:nvSpPr>
          <p:cNvPr id="6" name="Slide Number Placeholder 5"/>
          <p:cNvSpPr>
            <a:spLocks noGrp="1"/>
          </p:cNvSpPr>
          <p:nvPr>
            <p:ph type="sldNum" sz="quarter" idx="12"/>
          </p:nvPr>
        </p:nvSpPr>
        <p:spPr/>
        <p:txBody>
          <a:bodyPr/>
          <a:lstStyle/>
          <a:p>
            <a:pPr>
              <a:defRPr/>
            </a:pPr>
            <a:fld id="{1004BE7F-4EA6-42D2-ACEB-08349434B72F}" type="slidenum">
              <a:rPr lang="hr-HR"/>
              <a:pPr>
                <a:defRPr/>
              </a:pPr>
              <a:t>6</a:t>
            </a:fld>
            <a:endParaRPr lang="hr-HR"/>
          </a:p>
        </p:txBody>
      </p:sp>
      <p:sp>
        <p:nvSpPr>
          <p:cNvPr id="14340" name="TextBox 6"/>
          <p:cNvSpPr txBox="1">
            <a:spLocks noChangeArrowheads="1"/>
          </p:cNvSpPr>
          <p:nvPr/>
        </p:nvSpPr>
        <p:spPr bwMode="auto">
          <a:xfrm>
            <a:off x="250825" y="549275"/>
            <a:ext cx="8785225" cy="646113"/>
          </a:xfrm>
          <a:prstGeom prst="rect">
            <a:avLst/>
          </a:prstGeom>
          <a:noFill/>
          <a:ln w="9525">
            <a:noFill/>
            <a:miter lim="800000"/>
            <a:headEnd/>
            <a:tailEnd/>
          </a:ln>
        </p:spPr>
        <p:txBody>
          <a:bodyPr>
            <a:spAutoFit/>
          </a:bodyPr>
          <a:lstStyle/>
          <a:p>
            <a:r>
              <a:rPr lang="en-US" sz="3600" b="1">
                <a:solidFill>
                  <a:srgbClr val="008FAC"/>
                </a:solidFill>
                <a:latin typeface="Calibri" pitchFamily="34" charset="0"/>
              </a:rPr>
              <a:t>Characteristics of scientific work in medicine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1214438" y="1571625"/>
            <a:ext cx="7605712" cy="4708525"/>
          </a:xfrm>
          <a:prstGeom prst="rect">
            <a:avLst/>
          </a:prstGeom>
          <a:noFill/>
          <a:ln w="9525">
            <a:noFill/>
            <a:miter lim="800000"/>
            <a:headEnd/>
            <a:tailEnd/>
          </a:ln>
        </p:spPr>
        <p:txBody>
          <a:bodyPr>
            <a:spAutoFit/>
          </a:bodyPr>
          <a:lstStyle/>
          <a:p>
            <a:pPr marL="176213" indent="-176213">
              <a:spcAft>
                <a:spcPts val="600"/>
              </a:spcAft>
              <a:buFont typeface="Arial" charset="0"/>
              <a:buChar char="•"/>
            </a:pPr>
            <a:r>
              <a:rPr lang="en-US" sz="2800">
                <a:latin typeface="Calibri" pitchFamily="34" charset="0"/>
              </a:rPr>
              <a:t> asking important questions, identifying key problems, clear formulation of questions</a:t>
            </a:r>
          </a:p>
          <a:p>
            <a:pPr marL="176213" indent="-176213">
              <a:spcAft>
                <a:spcPts val="600"/>
              </a:spcAft>
              <a:buFont typeface="Arial" charset="0"/>
              <a:buChar char="•"/>
            </a:pPr>
            <a:r>
              <a:rPr lang="en-US" sz="2800">
                <a:latin typeface="Calibri" pitchFamily="34" charset="0"/>
              </a:rPr>
              <a:t> collecting and assessing relevant information, effective understanding of information</a:t>
            </a:r>
          </a:p>
          <a:p>
            <a:pPr marL="176213" indent="-176213">
              <a:spcAft>
                <a:spcPts val="600"/>
              </a:spcAft>
              <a:buFont typeface="Arial" charset="0"/>
              <a:buChar char="•"/>
            </a:pPr>
            <a:r>
              <a:rPr lang="en-US" sz="2800">
                <a:latin typeface="Calibri" pitchFamily="34" charset="0"/>
              </a:rPr>
              <a:t> making correct conclusions and solutions, and testing them according to relevant criteria and standards</a:t>
            </a:r>
          </a:p>
          <a:p>
            <a:pPr marL="176213" indent="-176213">
              <a:spcAft>
                <a:spcPts val="600"/>
              </a:spcAft>
              <a:buFont typeface="Arial" charset="0"/>
              <a:buChar char="•"/>
            </a:pPr>
            <a:r>
              <a:rPr lang="en-US" sz="2800">
                <a:latin typeface="Calibri" pitchFamily="34" charset="0"/>
              </a:rPr>
              <a:t> approaching problems with an open mind</a:t>
            </a:r>
          </a:p>
          <a:p>
            <a:pPr marL="176213" indent="-176213">
              <a:spcAft>
                <a:spcPts val="600"/>
              </a:spcAft>
              <a:buFont typeface="Arial" charset="0"/>
              <a:buChar char="•"/>
            </a:pPr>
            <a:r>
              <a:rPr lang="en-US" sz="2800">
                <a:latin typeface="Calibri" pitchFamily="34" charset="0"/>
              </a:rPr>
              <a:t> effective communication with others in r</a:t>
            </a:r>
            <a:r>
              <a:rPr lang="hr-HR" sz="2800">
                <a:latin typeface="Calibri" pitchFamily="34" charset="0"/>
              </a:rPr>
              <a:t>e</a:t>
            </a:r>
            <a:r>
              <a:rPr lang="en-US" sz="2800">
                <a:latin typeface="Calibri" pitchFamily="34" charset="0"/>
              </a:rPr>
              <a:t>aching solutions to problems</a:t>
            </a:r>
          </a:p>
        </p:txBody>
      </p:sp>
      <p:sp>
        <p:nvSpPr>
          <p:cNvPr id="6" name="Slide Number Placeholder 5"/>
          <p:cNvSpPr>
            <a:spLocks noGrp="1"/>
          </p:cNvSpPr>
          <p:nvPr>
            <p:ph type="sldNum" sz="quarter" idx="12"/>
          </p:nvPr>
        </p:nvSpPr>
        <p:spPr/>
        <p:txBody>
          <a:bodyPr/>
          <a:lstStyle/>
          <a:p>
            <a:pPr>
              <a:defRPr/>
            </a:pPr>
            <a:fld id="{BB334CD7-5328-44E4-BF10-3B4AB26A26E5}" type="slidenum">
              <a:rPr lang="hr-HR"/>
              <a:pPr>
                <a:defRPr/>
              </a:pPr>
              <a:t>7</a:t>
            </a:fld>
            <a:endParaRPr lang="hr-HR"/>
          </a:p>
        </p:txBody>
      </p:sp>
      <p:sp>
        <p:nvSpPr>
          <p:cNvPr id="15364" name="TextBox 6"/>
          <p:cNvSpPr txBox="1">
            <a:spLocks noChangeArrowheads="1"/>
          </p:cNvSpPr>
          <p:nvPr/>
        </p:nvSpPr>
        <p:spPr bwMode="auto">
          <a:xfrm>
            <a:off x="250825" y="549275"/>
            <a:ext cx="8785225" cy="646113"/>
          </a:xfrm>
          <a:prstGeom prst="rect">
            <a:avLst/>
          </a:prstGeom>
          <a:noFill/>
          <a:ln w="9525">
            <a:noFill/>
            <a:miter lim="800000"/>
            <a:headEnd/>
            <a:tailEnd/>
          </a:ln>
        </p:spPr>
        <p:txBody>
          <a:bodyPr>
            <a:spAutoFit/>
          </a:bodyPr>
          <a:lstStyle/>
          <a:p>
            <a:r>
              <a:rPr lang="en-US" sz="3600" b="1">
                <a:solidFill>
                  <a:srgbClr val="008FAC"/>
                </a:solidFill>
                <a:latin typeface="Calibri" pitchFamily="34" charset="0"/>
              </a:rPr>
              <a:t>Characteristics of </a:t>
            </a:r>
            <a:r>
              <a:rPr lang="hr-HR" sz="3600" b="1">
                <a:solidFill>
                  <a:srgbClr val="008FAC"/>
                </a:solidFill>
                <a:latin typeface="Calibri" pitchFamily="34" charset="0"/>
              </a:rPr>
              <a:t>clinical </a:t>
            </a:r>
            <a:r>
              <a:rPr lang="en-US" sz="3600" b="1">
                <a:solidFill>
                  <a:srgbClr val="008FAC"/>
                </a:solidFill>
                <a:latin typeface="Calibri" pitchFamily="34" charset="0"/>
              </a:rPr>
              <a:t>work in medicine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extBox 4"/>
          <p:cNvSpPr txBox="1">
            <a:spLocks noChangeArrowheads="1"/>
          </p:cNvSpPr>
          <p:nvPr/>
        </p:nvSpPr>
        <p:spPr bwMode="auto">
          <a:xfrm>
            <a:off x="250825" y="1700213"/>
            <a:ext cx="2638425" cy="2555875"/>
          </a:xfrm>
          <a:prstGeom prst="rect">
            <a:avLst/>
          </a:prstGeom>
          <a:noFill/>
          <a:ln w="9525">
            <a:noFill/>
            <a:miter lim="800000"/>
            <a:headEnd/>
            <a:tailEnd/>
          </a:ln>
        </p:spPr>
        <p:txBody>
          <a:bodyPr>
            <a:spAutoFit/>
          </a:bodyPr>
          <a:lstStyle/>
          <a:p>
            <a:pPr marL="176213" indent="-176213">
              <a:buFont typeface="Arial" charset="0"/>
              <a:buChar char="•"/>
            </a:pPr>
            <a:r>
              <a:rPr lang="en-GB" sz="2000" b="1">
                <a:latin typeface="Calibri" pitchFamily="34" charset="0"/>
              </a:rPr>
              <a:t>(1) Science</a:t>
            </a:r>
          </a:p>
          <a:p>
            <a:pPr marL="176213" indent="-176213">
              <a:buFont typeface="Arial" charset="0"/>
              <a:buChar char="•"/>
            </a:pPr>
            <a:r>
              <a:rPr lang="en-GB" sz="2000">
                <a:latin typeface="Calibri" pitchFamily="34" charset="0"/>
              </a:rPr>
              <a:t>Description of Nature</a:t>
            </a:r>
          </a:p>
          <a:p>
            <a:pPr marL="176213" indent="-176213">
              <a:buFont typeface="Arial" charset="0"/>
              <a:buChar char="•"/>
            </a:pPr>
            <a:r>
              <a:rPr lang="en-GB" sz="2000">
                <a:latin typeface="Calibri" pitchFamily="34" charset="0"/>
              </a:rPr>
              <a:t>Testability of findings</a:t>
            </a:r>
          </a:p>
          <a:p>
            <a:pPr marL="176213" indent="-176213">
              <a:buFont typeface="Arial" charset="0"/>
              <a:buChar char="•"/>
            </a:pPr>
            <a:r>
              <a:rPr lang="en-GB" sz="2000">
                <a:latin typeface="Calibri" pitchFamily="34" charset="0"/>
              </a:rPr>
              <a:t>Tentative conclusions</a:t>
            </a:r>
          </a:p>
          <a:p>
            <a:pPr marL="176213" indent="-176213">
              <a:buFont typeface="Arial" charset="0"/>
              <a:buChar char="•"/>
            </a:pPr>
            <a:r>
              <a:rPr lang="en-GB" sz="2000">
                <a:latin typeface="Calibri" pitchFamily="34" charset="0"/>
              </a:rPr>
              <a:t>Reality of the world</a:t>
            </a:r>
          </a:p>
          <a:p>
            <a:pPr marL="176213" indent="-176213">
              <a:buFont typeface="Arial" charset="0"/>
              <a:buChar char="•"/>
            </a:pPr>
            <a:r>
              <a:rPr lang="en-GB" sz="2000">
                <a:latin typeface="Calibri" pitchFamily="34" charset="0"/>
              </a:rPr>
              <a:t>Measuring (counting, weighting)</a:t>
            </a:r>
          </a:p>
          <a:p>
            <a:pPr marL="176213" indent="-176213">
              <a:buFont typeface="Arial" charset="0"/>
              <a:buChar char="•"/>
            </a:pPr>
            <a:r>
              <a:rPr lang="en-GB" sz="2000">
                <a:latin typeface="Calibri" pitchFamily="34" charset="0"/>
              </a:rPr>
              <a:t>Experiment</a:t>
            </a:r>
            <a:r>
              <a:rPr lang="en-US" sz="2000">
                <a:latin typeface="Calibri" pitchFamily="34" charset="0"/>
              </a:rPr>
              <a:t> </a:t>
            </a:r>
          </a:p>
        </p:txBody>
      </p:sp>
      <p:sp>
        <p:nvSpPr>
          <p:cNvPr id="6" name="Slide Number Placeholder 5"/>
          <p:cNvSpPr>
            <a:spLocks noGrp="1"/>
          </p:cNvSpPr>
          <p:nvPr>
            <p:ph type="sldNum" sz="quarter" idx="12"/>
          </p:nvPr>
        </p:nvSpPr>
        <p:spPr/>
        <p:txBody>
          <a:bodyPr/>
          <a:lstStyle/>
          <a:p>
            <a:pPr>
              <a:defRPr/>
            </a:pPr>
            <a:fld id="{17F5A727-5EB4-43F3-B7CE-C2DB19CD69CC}" type="slidenum">
              <a:rPr lang="hr-HR"/>
              <a:pPr>
                <a:defRPr/>
              </a:pPr>
              <a:t>8</a:t>
            </a:fld>
            <a:endParaRPr lang="hr-HR"/>
          </a:p>
        </p:txBody>
      </p:sp>
      <p:sp>
        <p:nvSpPr>
          <p:cNvPr id="16388" name="TextBox 6"/>
          <p:cNvSpPr txBox="1">
            <a:spLocks noChangeArrowheads="1"/>
          </p:cNvSpPr>
          <p:nvPr/>
        </p:nvSpPr>
        <p:spPr bwMode="auto">
          <a:xfrm>
            <a:off x="358775" y="333375"/>
            <a:ext cx="8785225" cy="1200150"/>
          </a:xfrm>
          <a:prstGeom prst="rect">
            <a:avLst/>
          </a:prstGeom>
          <a:noFill/>
          <a:ln w="9525">
            <a:noFill/>
            <a:miter lim="800000"/>
            <a:headEnd/>
            <a:tailEnd/>
          </a:ln>
        </p:spPr>
        <p:txBody>
          <a:bodyPr>
            <a:spAutoFit/>
          </a:bodyPr>
          <a:lstStyle/>
          <a:p>
            <a:r>
              <a:rPr lang="en-GB" sz="3600" b="1">
                <a:solidFill>
                  <a:srgbClr val="008FAC"/>
                </a:solidFill>
                <a:latin typeface="Calibri" pitchFamily="34" charset="0"/>
              </a:rPr>
              <a:t>(1) Science is (2) striving of (3)</a:t>
            </a:r>
            <a:r>
              <a:rPr lang="hr-HR" sz="3600" b="1">
                <a:solidFill>
                  <a:srgbClr val="008FAC"/>
                </a:solidFill>
                <a:latin typeface="Calibri" pitchFamily="34" charset="0"/>
              </a:rPr>
              <a:t> </a:t>
            </a:r>
            <a:r>
              <a:rPr lang="en-GB" sz="3600" b="1">
                <a:solidFill>
                  <a:srgbClr val="008FAC"/>
                </a:solidFill>
                <a:latin typeface="Calibri" pitchFamily="34" charset="0"/>
              </a:rPr>
              <a:t>humankind for (4)</a:t>
            </a:r>
            <a:r>
              <a:rPr lang="hr-HR" sz="3600" b="1">
                <a:solidFill>
                  <a:srgbClr val="008FAC"/>
                </a:solidFill>
                <a:latin typeface="Calibri" pitchFamily="34" charset="0"/>
              </a:rPr>
              <a:t> </a:t>
            </a:r>
            <a:r>
              <a:rPr lang="en-GB" sz="3600" b="1">
                <a:solidFill>
                  <a:srgbClr val="008FAC"/>
                </a:solidFill>
                <a:latin typeface="Calibri" pitchFamily="34" charset="0"/>
              </a:rPr>
              <a:t>genuine (5) knowledge</a:t>
            </a:r>
            <a:endParaRPr lang="en-US" sz="3600" b="1">
              <a:solidFill>
                <a:srgbClr val="008FAC"/>
              </a:solidFill>
              <a:latin typeface="Calibri" pitchFamily="34" charset="0"/>
            </a:endParaRPr>
          </a:p>
        </p:txBody>
      </p:sp>
      <p:sp>
        <p:nvSpPr>
          <p:cNvPr id="5" name="TextBox 4"/>
          <p:cNvSpPr txBox="1">
            <a:spLocks noChangeArrowheads="1"/>
          </p:cNvSpPr>
          <p:nvPr/>
        </p:nvSpPr>
        <p:spPr bwMode="auto">
          <a:xfrm>
            <a:off x="3276600" y="1700213"/>
            <a:ext cx="2087563" cy="1939925"/>
          </a:xfrm>
          <a:prstGeom prst="rect">
            <a:avLst/>
          </a:prstGeom>
          <a:noFill/>
          <a:ln w="9525">
            <a:noFill/>
            <a:miter lim="800000"/>
            <a:headEnd/>
            <a:tailEnd/>
          </a:ln>
        </p:spPr>
        <p:txBody>
          <a:bodyPr>
            <a:spAutoFit/>
          </a:bodyPr>
          <a:lstStyle/>
          <a:p>
            <a:pPr marL="176213" indent="-176213">
              <a:buFont typeface="Arial" charset="0"/>
              <a:buChar char="•"/>
            </a:pPr>
            <a:r>
              <a:rPr lang="en-GB" sz="2000" b="1">
                <a:latin typeface="Calibri" pitchFamily="34" charset="0"/>
              </a:rPr>
              <a:t>(2) Striving</a:t>
            </a:r>
          </a:p>
          <a:p>
            <a:pPr marL="176213" indent="-176213">
              <a:buFont typeface="Arial" charset="0"/>
              <a:buChar char="•"/>
            </a:pPr>
            <a:r>
              <a:rPr lang="en-GB" sz="2000">
                <a:latin typeface="Calibri" pitchFamily="34" charset="0"/>
              </a:rPr>
              <a:t>Truth</a:t>
            </a:r>
          </a:p>
          <a:p>
            <a:pPr marL="176213" indent="-176213">
              <a:buFont typeface="Arial" charset="0"/>
              <a:buChar char="•"/>
            </a:pPr>
            <a:r>
              <a:rPr lang="en-GB" sz="2000">
                <a:latin typeface="Calibri" pitchFamily="34" charset="0"/>
              </a:rPr>
              <a:t>Hypothesis</a:t>
            </a:r>
          </a:p>
          <a:p>
            <a:pPr marL="176213" indent="-176213">
              <a:buFont typeface="Arial" charset="0"/>
              <a:buChar char="•"/>
            </a:pPr>
            <a:r>
              <a:rPr lang="en-GB" sz="2000">
                <a:latin typeface="Calibri" pitchFamily="34" charset="0"/>
              </a:rPr>
              <a:t>Theory</a:t>
            </a:r>
          </a:p>
          <a:p>
            <a:pPr marL="176213" indent="-176213">
              <a:buFont typeface="Arial" charset="0"/>
              <a:buChar char="•"/>
            </a:pPr>
            <a:r>
              <a:rPr lang="en-GB" sz="2000">
                <a:latin typeface="Calibri" pitchFamily="34" charset="0"/>
              </a:rPr>
              <a:t>Paradigm</a:t>
            </a:r>
          </a:p>
          <a:p>
            <a:pPr marL="176213" indent="-176213">
              <a:buFont typeface="Arial" charset="0"/>
              <a:buChar char="•"/>
            </a:pPr>
            <a:r>
              <a:rPr lang="en-GB" sz="2000">
                <a:latin typeface="Calibri" pitchFamily="34" charset="0"/>
              </a:rPr>
              <a:t>(Popper/Kuhn)</a:t>
            </a:r>
          </a:p>
        </p:txBody>
      </p:sp>
      <p:sp>
        <p:nvSpPr>
          <p:cNvPr id="7" name="TextBox 4"/>
          <p:cNvSpPr txBox="1">
            <a:spLocks noChangeArrowheads="1"/>
          </p:cNvSpPr>
          <p:nvPr/>
        </p:nvSpPr>
        <p:spPr bwMode="auto">
          <a:xfrm>
            <a:off x="6327775" y="1690688"/>
            <a:ext cx="2636838" cy="1939925"/>
          </a:xfrm>
          <a:prstGeom prst="rect">
            <a:avLst/>
          </a:prstGeom>
          <a:noFill/>
          <a:ln w="9525">
            <a:noFill/>
            <a:miter lim="800000"/>
            <a:headEnd/>
            <a:tailEnd/>
          </a:ln>
        </p:spPr>
        <p:txBody>
          <a:bodyPr>
            <a:spAutoFit/>
          </a:bodyPr>
          <a:lstStyle/>
          <a:p>
            <a:pPr marL="176213" indent="-176213">
              <a:buFont typeface="Arial" charset="0"/>
              <a:buChar char="•"/>
            </a:pPr>
            <a:r>
              <a:rPr lang="en-GB" sz="2000" b="1">
                <a:latin typeface="Calibri" pitchFamily="34" charset="0"/>
              </a:rPr>
              <a:t>(3) Humankind</a:t>
            </a:r>
          </a:p>
          <a:p>
            <a:pPr marL="176213" indent="-176213">
              <a:buFont typeface="Arial" charset="0"/>
              <a:buChar char="•"/>
            </a:pPr>
            <a:r>
              <a:rPr lang="en-GB" sz="2000">
                <a:latin typeface="Calibri" pitchFamily="34" charset="0"/>
              </a:rPr>
              <a:t>Communication</a:t>
            </a:r>
          </a:p>
          <a:p>
            <a:pPr marL="176213" indent="-176213">
              <a:buFont typeface="Arial" charset="0"/>
              <a:buChar char="•"/>
            </a:pPr>
            <a:r>
              <a:rPr lang="en-GB" sz="2000">
                <a:latin typeface="Calibri" pitchFamily="34" charset="0"/>
              </a:rPr>
              <a:t>Consensus</a:t>
            </a:r>
          </a:p>
          <a:p>
            <a:pPr marL="176213" indent="-176213">
              <a:buFont typeface="Arial" charset="0"/>
              <a:buChar char="•"/>
            </a:pPr>
            <a:r>
              <a:rPr lang="en-GB" sz="2000">
                <a:latin typeface="Calibri" pitchFamily="34" charset="0"/>
              </a:rPr>
              <a:t>Publishing (information transfer)</a:t>
            </a:r>
          </a:p>
          <a:p>
            <a:pPr marL="176213" indent="-176213">
              <a:buFont typeface="Arial" charset="0"/>
              <a:buChar char="•"/>
            </a:pPr>
            <a:r>
              <a:rPr lang="en-GB" sz="2000">
                <a:latin typeface="Calibri" pitchFamily="34" charset="0"/>
              </a:rPr>
              <a:t>English</a:t>
            </a:r>
          </a:p>
        </p:txBody>
      </p:sp>
      <p:sp>
        <p:nvSpPr>
          <p:cNvPr id="8" name="TextBox 4"/>
          <p:cNvSpPr txBox="1">
            <a:spLocks noChangeArrowheads="1"/>
          </p:cNvSpPr>
          <p:nvPr/>
        </p:nvSpPr>
        <p:spPr bwMode="auto">
          <a:xfrm>
            <a:off x="179512" y="4365104"/>
            <a:ext cx="3024188" cy="2246312"/>
          </a:xfrm>
          <a:prstGeom prst="rect">
            <a:avLst/>
          </a:prstGeom>
          <a:noFill/>
          <a:ln w="9525">
            <a:noFill/>
            <a:miter lim="800000"/>
            <a:headEnd/>
            <a:tailEnd/>
          </a:ln>
        </p:spPr>
        <p:txBody>
          <a:bodyPr>
            <a:spAutoFit/>
          </a:bodyPr>
          <a:lstStyle/>
          <a:p>
            <a:pPr marL="176213" indent="-176213">
              <a:buFont typeface="Arial" charset="0"/>
              <a:buChar char="•"/>
            </a:pPr>
            <a:r>
              <a:rPr lang="en-GB" sz="2000" b="1" dirty="0">
                <a:latin typeface="Calibri" pitchFamily="34" charset="0"/>
              </a:rPr>
              <a:t>(4) Genuine </a:t>
            </a:r>
            <a:r>
              <a:rPr lang="hr-HR" sz="2000" b="1" dirty="0">
                <a:latin typeface="Calibri" pitchFamily="34" charset="0"/>
                <a:sym typeface="Symbol" pitchFamily="18" charset="2"/>
              </a:rPr>
              <a:t></a:t>
            </a:r>
            <a:r>
              <a:rPr lang="en-GB" sz="2000" b="1" dirty="0">
                <a:latin typeface="Calibri" pitchFamily="34" charset="0"/>
              </a:rPr>
              <a:t>knowledge</a:t>
            </a:r>
            <a:r>
              <a:rPr lang="en-GB" sz="2000" b="1" dirty="0">
                <a:latin typeface="Calibri" pitchFamily="34" charset="0"/>
                <a:sym typeface="Symbol" pitchFamily="18" charset="2"/>
              </a:rPr>
              <a:t></a:t>
            </a:r>
            <a:endParaRPr lang="en-GB" sz="2000" b="1" dirty="0">
              <a:latin typeface="Calibri" pitchFamily="34" charset="0"/>
            </a:endParaRPr>
          </a:p>
          <a:p>
            <a:pPr marL="176213" indent="-176213">
              <a:buFont typeface="Arial" charset="0"/>
              <a:buChar char="•"/>
            </a:pPr>
            <a:r>
              <a:rPr lang="en-GB" sz="2000" dirty="0">
                <a:latin typeface="Calibri" pitchFamily="34" charset="0"/>
              </a:rPr>
              <a:t>Rationality</a:t>
            </a:r>
          </a:p>
          <a:p>
            <a:pPr marL="176213" indent="-176213">
              <a:buFont typeface="Arial" charset="0"/>
              <a:buChar char="•"/>
            </a:pPr>
            <a:r>
              <a:rPr lang="en-GB" sz="2000" dirty="0">
                <a:latin typeface="Calibri" pitchFamily="34" charset="0"/>
              </a:rPr>
              <a:t>Data</a:t>
            </a:r>
          </a:p>
          <a:p>
            <a:pPr marL="176213" indent="-176213">
              <a:buFont typeface="Arial" charset="0"/>
              <a:buChar char="•"/>
            </a:pPr>
            <a:r>
              <a:rPr lang="en-GB" sz="2000" dirty="0">
                <a:latin typeface="Calibri" pitchFamily="34" charset="0"/>
              </a:rPr>
              <a:t>Statistics</a:t>
            </a:r>
          </a:p>
          <a:p>
            <a:pPr marL="176213" indent="-176213">
              <a:buFont typeface="Arial" charset="0"/>
              <a:buChar char="•"/>
            </a:pPr>
            <a:r>
              <a:rPr lang="en-GB" sz="2000" dirty="0">
                <a:latin typeface="Calibri" pitchFamily="34" charset="0"/>
              </a:rPr>
              <a:t>Control group</a:t>
            </a:r>
          </a:p>
          <a:p>
            <a:pPr marL="176213" indent="-176213">
              <a:buFont typeface="Arial" charset="0"/>
              <a:buChar char="•"/>
            </a:pPr>
            <a:r>
              <a:rPr lang="en-GB" sz="2000" dirty="0">
                <a:latin typeface="Calibri" pitchFamily="34" charset="0"/>
              </a:rPr>
              <a:t>Evidence/argument</a:t>
            </a:r>
          </a:p>
          <a:p>
            <a:pPr marL="176213" indent="-176213">
              <a:buFont typeface="Arial" charset="0"/>
              <a:buChar char="•"/>
            </a:pPr>
            <a:r>
              <a:rPr lang="en-GB" sz="2000" dirty="0">
                <a:latin typeface="Calibri" pitchFamily="34" charset="0"/>
              </a:rPr>
              <a:t>Ethics</a:t>
            </a:r>
          </a:p>
        </p:txBody>
      </p:sp>
      <p:sp>
        <p:nvSpPr>
          <p:cNvPr id="9" name="TextBox 4"/>
          <p:cNvSpPr txBox="1">
            <a:spLocks noChangeArrowheads="1"/>
          </p:cNvSpPr>
          <p:nvPr/>
        </p:nvSpPr>
        <p:spPr bwMode="auto">
          <a:xfrm>
            <a:off x="6300192" y="4221088"/>
            <a:ext cx="2636838" cy="2246312"/>
          </a:xfrm>
          <a:prstGeom prst="rect">
            <a:avLst/>
          </a:prstGeom>
          <a:noFill/>
          <a:ln w="9525">
            <a:noFill/>
            <a:miter lim="800000"/>
            <a:headEnd/>
            <a:tailEnd/>
          </a:ln>
        </p:spPr>
        <p:txBody>
          <a:bodyPr>
            <a:spAutoFit/>
          </a:bodyPr>
          <a:lstStyle/>
          <a:p>
            <a:pPr marL="176213" indent="-176213">
              <a:buFont typeface="Arial" charset="0"/>
              <a:buChar char="•"/>
            </a:pPr>
            <a:r>
              <a:rPr lang="en-GB" sz="2000" b="1" dirty="0">
                <a:latin typeface="Calibri" pitchFamily="34" charset="0"/>
              </a:rPr>
              <a:t>(5) Knowledge</a:t>
            </a:r>
          </a:p>
          <a:p>
            <a:pPr marL="176213" indent="-176213">
              <a:buFont typeface="Arial" charset="0"/>
              <a:buChar char="•"/>
            </a:pPr>
            <a:r>
              <a:rPr lang="en-GB" sz="2000" dirty="0">
                <a:latin typeface="Calibri" pitchFamily="34" charset="0"/>
              </a:rPr>
              <a:t>Innovation chain</a:t>
            </a:r>
          </a:p>
          <a:p>
            <a:pPr marL="176213" indent="-176213">
              <a:buFont typeface="Arial" charset="0"/>
              <a:buChar char="•"/>
            </a:pPr>
            <a:r>
              <a:rPr lang="en-GB" sz="2000" dirty="0">
                <a:latin typeface="Calibri" pitchFamily="34" charset="0"/>
              </a:rPr>
              <a:t>Education</a:t>
            </a:r>
          </a:p>
          <a:p>
            <a:pPr marL="176213" indent="-176213">
              <a:buFont typeface="Arial" charset="0"/>
              <a:buChar char="•"/>
            </a:pPr>
            <a:r>
              <a:rPr lang="en-GB" sz="2000" dirty="0">
                <a:latin typeface="Calibri" pitchFamily="34" charset="0"/>
              </a:rPr>
              <a:t>Culture</a:t>
            </a:r>
          </a:p>
          <a:p>
            <a:pPr marL="176213" indent="-176213">
              <a:buFont typeface="Arial" charset="0"/>
              <a:buChar char="•"/>
            </a:pPr>
            <a:r>
              <a:rPr lang="en-GB" sz="2000" dirty="0">
                <a:latin typeface="Calibri" pitchFamily="34" charset="0"/>
              </a:rPr>
              <a:t>Moral</a:t>
            </a:r>
          </a:p>
          <a:p>
            <a:pPr marL="176213" indent="-176213">
              <a:buFont typeface="Arial" charset="0"/>
              <a:buChar char="•"/>
            </a:pPr>
            <a:r>
              <a:rPr lang="en-GB" sz="2000" dirty="0">
                <a:latin typeface="Calibri" pitchFamily="34" charset="0"/>
              </a:rPr>
              <a:t>Discoveries</a:t>
            </a:r>
          </a:p>
          <a:p>
            <a:pPr marL="176213" indent="-176213">
              <a:buFont typeface="Arial" charset="0"/>
              <a:buChar char="•"/>
            </a:pPr>
            <a:r>
              <a:rPr lang="en-GB" sz="2000" dirty="0">
                <a:latin typeface="Calibri" pitchFamily="34" charset="0"/>
              </a:rPr>
              <a:t>Patriotism</a:t>
            </a:r>
          </a:p>
        </p:txBody>
      </p:sp>
      <p:sp>
        <p:nvSpPr>
          <p:cNvPr id="10" name="TextBox 4"/>
          <p:cNvSpPr txBox="1">
            <a:spLocks noChangeArrowheads="1"/>
          </p:cNvSpPr>
          <p:nvPr/>
        </p:nvSpPr>
        <p:spPr bwMode="auto">
          <a:xfrm>
            <a:off x="3275856" y="4581128"/>
            <a:ext cx="3024188" cy="2062103"/>
          </a:xfrm>
          <a:prstGeom prst="rect">
            <a:avLst/>
          </a:prstGeom>
          <a:noFill/>
          <a:ln w="9525">
            <a:noFill/>
            <a:miter lim="800000"/>
            <a:headEnd/>
            <a:tailEnd/>
          </a:ln>
        </p:spPr>
        <p:txBody>
          <a:bodyPr>
            <a:spAutoFit/>
          </a:bodyPr>
          <a:lstStyle/>
          <a:p>
            <a:pPr marL="176213" indent="-176213"/>
            <a:r>
              <a:rPr lang="en-US" sz="2000" b="1" dirty="0" smtClean="0">
                <a:latin typeface="Calibri" pitchFamily="34" charset="0"/>
              </a:rPr>
              <a:t>Levels of irrationality: </a:t>
            </a:r>
            <a:endParaRPr lang="hr-HR" sz="2000" b="1" dirty="0" smtClean="0">
              <a:latin typeface="Calibri" pitchFamily="34" charset="0"/>
            </a:endParaRPr>
          </a:p>
          <a:p>
            <a:pPr marL="176213" indent="-176213"/>
            <a:r>
              <a:rPr lang="en-US" sz="1200" b="1" dirty="0" smtClean="0"/>
              <a:t>1. </a:t>
            </a:r>
            <a:r>
              <a:rPr lang="en-US" sz="1200" dirty="0" smtClean="0"/>
              <a:t>loses argument with own other arguments </a:t>
            </a:r>
            <a:endParaRPr lang="hr-HR" sz="1200" dirty="0" smtClean="0"/>
          </a:p>
          <a:p>
            <a:pPr marL="176213" indent="-176213"/>
            <a:r>
              <a:rPr lang="en-US" sz="1200" b="1" dirty="0" smtClean="0"/>
              <a:t>2. </a:t>
            </a:r>
            <a:r>
              <a:rPr lang="en-US" sz="1200" dirty="0" smtClean="0"/>
              <a:t>contradictory to known common knowledge </a:t>
            </a:r>
            <a:endParaRPr lang="hr-HR" sz="1200" dirty="0" smtClean="0"/>
          </a:p>
          <a:p>
            <a:pPr marL="176213" indent="-176213"/>
            <a:r>
              <a:rPr lang="en-US" sz="1200" b="1" dirty="0" smtClean="0"/>
              <a:t>3. </a:t>
            </a:r>
            <a:r>
              <a:rPr lang="en-US" sz="1200" dirty="0" smtClean="0"/>
              <a:t>knows has not searched enough, but thinks this sufficient </a:t>
            </a:r>
            <a:endParaRPr lang="hr-HR" sz="1200" dirty="0" smtClean="0"/>
          </a:p>
          <a:p>
            <a:pPr marL="176213" indent="-176213"/>
            <a:r>
              <a:rPr lang="en-US" sz="1200" b="1" dirty="0" smtClean="0"/>
              <a:t>4. </a:t>
            </a:r>
            <a:r>
              <a:rPr lang="en-US" sz="1200" dirty="0" smtClean="0"/>
              <a:t>thinks has searched all, but has not</a:t>
            </a:r>
            <a:endParaRPr lang="hr-HR" sz="1200" dirty="0" smtClean="0"/>
          </a:p>
          <a:p>
            <a:pPr marL="176213" indent="-176213"/>
            <a:r>
              <a:rPr lang="en-US" sz="1200" b="1" dirty="0" smtClean="0"/>
              <a:t>5. </a:t>
            </a:r>
            <a:r>
              <a:rPr lang="en-US" sz="1200" dirty="0" smtClean="0"/>
              <a:t>has searched all, but the existing knowledge is not sufficient</a:t>
            </a:r>
            <a:endParaRPr lang="en-GB" sz="1200" dirty="0">
              <a:latin typeface="Calibri" pitchFamily="34" charset="0"/>
            </a:endParaRPr>
          </a:p>
        </p:txBody>
      </p:sp>
      <p:cxnSp>
        <p:nvCxnSpPr>
          <p:cNvPr id="12" name="Straight Arrow Connector 11"/>
          <p:cNvCxnSpPr/>
          <p:nvPr/>
        </p:nvCxnSpPr>
        <p:spPr>
          <a:xfrm flipV="1">
            <a:off x="2051720" y="4797152"/>
            <a:ext cx="1152128" cy="7200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5" grpId="0"/>
      <p:bldP spid="7" grpId="0"/>
      <p:bldP spid="8" grpId="0"/>
      <p:bldP spid="9" grpId="0"/>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4092</TotalTime>
  <Words>544</Words>
  <Application>Microsoft Office PowerPoint</Application>
  <PresentationFormat>On-screen Show (4:3)</PresentationFormat>
  <Paragraphs>82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Research in Biomedicine and Health – I</vt:lpstr>
      <vt:lpstr>Slide 2</vt:lpstr>
      <vt:lpstr>Slide 3</vt:lpstr>
      <vt:lpstr>Slide 4</vt:lpstr>
      <vt:lpstr>Course:</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Medicina utemeljena na dokazima</dc:title>
  <dc:creator>Jeroncic-A512</dc:creator>
  <cp:lastModifiedBy>Mario Malicki</cp:lastModifiedBy>
  <cp:revision>171</cp:revision>
  <dcterms:created xsi:type="dcterms:W3CDTF">2010-09-28T09:49:30Z</dcterms:created>
  <dcterms:modified xsi:type="dcterms:W3CDTF">2016-10-17T14:12:03Z</dcterms:modified>
</cp:coreProperties>
</file>